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Lst>
  <p:sldSz cy="6858000" cx="12192000"/>
  <p:notesSz cx="6858000" cy="9144000"/>
  <p:embeddedFontLst>
    <p:embeddedFont>
      <p:font typeface="Lobster"/>
      <p:regular r:id="rId9"/>
    </p:embeddedFont>
    <p:embeddedFont>
      <p:font typeface="Montserrat"/>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y5YZH/Bcr72nlbbL8breTk2Sx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ontserrat-bold.fntdata"/><Relationship Id="rId10" Type="http://schemas.openxmlformats.org/officeDocument/2006/relationships/font" Target="fonts/Montserrat-regular.fntdata"/><Relationship Id="rId13" Type="http://schemas.openxmlformats.org/officeDocument/2006/relationships/font" Target="fonts/Montserrat-boldItalic.fntdata"/><Relationship Id="rId12"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obster-regular.fntdata"/><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02d001613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82" name="Google Shape;82;g1302d001613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302d00161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99" name="Google Shape;99;g1302d00161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02d001613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16" name="Google Shape;116;g1302d001613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302d001613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33" name="Google Shape;133;g1302d001613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www.youtube.com/watch?v=tQwVKr8rCYw"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www.youtube.com/watch?v=3Nf2Pzcketg" TargetMode="External"/><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10"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www.youtube.com/watch?v=2r3adyAmKqM" TargetMode="External"/><Relationship Id="rId8" Type="http://schemas.openxmlformats.org/officeDocument/2006/relationships/hyperlink" Target="https://www.youtube.com/watch?v=fTzXFPh6CP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hyperlink" Target="https://www.youtube.com/watch?v=CqF-WsLW0x8YV0" TargetMode="External"/><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83" name="Shape 83"/>
        <p:cNvGrpSpPr/>
        <p:nvPr/>
      </p:nvGrpSpPr>
      <p:grpSpPr>
        <a:xfrm>
          <a:off x="0" y="0"/>
          <a:ext cx="0" cy="0"/>
          <a:chOff x="0" y="0"/>
          <a:chExt cx="0" cy="0"/>
        </a:xfrm>
      </p:grpSpPr>
      <p:pic>
        <p:nvPicPr>
          <p:cNvPr descr="Shape&#10;&#10;Description automatically generated with low confidence" id="84" name="Google Shape;84;g1302d001613_0_91"/>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85" name="Google Shape;85;g1302d001613_0_91"/>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g1302d001613_0_91"/>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87" name="Google Shape;87;g1302d001613_0_91"/>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88" name="Google Shape;88;g1302d001613_0_91"/>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89" name="Google Shape;89;g1302d001613_0_91"/>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90" name="Google Shape;90;g1302d001613_0_91"/>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91" name="Google Shape;91;g1302d001613_0_91"/>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2" name="Google Shape;92;g1302d001613_0_91"/>
          <p:cNvSpPr txBox="1"/>
          <p:nvPr/>
        </p:nvSpPr>
        <p:spPr>
          <a:xfrm>
            <a:off x="3733875" y="2797575"/>
            <a:ext cx="84042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400">
                <a:solidFill>
                  <a:srgbClr val="000000"/>
                </a:solidFill>
                <a:latin typeface="Calibri"/>
                <a:ea typeface="Calibri"/>
                <a:cs typeface="Calibri"/>
                <a:sym typeface="Calibri"/>
              </a:rPr>
              <a:t>Opening</a:t>
            </a:r>
            <a:r>
              <a:rPr b="1" i="0" lang="en-US" sz="2400" u="none" cap="none" strike="noStrike">
                <a:solidFill>
                  <a:srgbClr val="000000"/>
                </a:solidFill>
                <a:latin typeface="Calibri"/>
                <a:ea typeface="Calibri"/>
                <a:cs typeface="Calibri"/>
                <a:sym typeface="Calibri"/>
              </a:rPr>
              <a:t>: </a:t>
            </a:r>
            <a:r>
              <a:rPr i="0" lang="en-US" sz="2400" u="none" cap="none" strike="noStrike">
                <a:solidFill>
                  <a:srgbClr val="000000"/>
                </a:solidFill>
                <a:latin typeface="Calibri"/>
                <a:ea typeface="Calibri"/>
                <a:cs typeface="Calibri"/>
                <a:sym typeface="Calibri"/>
              </a:rPr>
              <a:t>Watch this video clip and prepare to discuss</a:t>
            </a:r>
            <a:endParaRPr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US" sz="2400" u="sng">
                <a:solidFill>
                  <a:schemeClr val="hlink"/>
                </a:solidFill>
                <a:latin typeface="Calibri"/>
                <a:ea typeface="Calibri"/>
                <a:cs typeface="Calibri"/>
                <a:sym typeface="Calibri"/>
                <a:hlinkClick r:id="rId7"/>
              </a:rPr>
              <a:t>Encanto- Surface Pressure</a:t>
            </a:r>
            <a:endParaRPr sz="24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Discussion: </a:t>
            </a:r>
            <a:r>
              <a:rPr lang="en-US" sz="2400">
                <a:latin typeface="Calibri"/>
                <a:ea typeface="Calibri"/>
                <a:cs typeface="Calibri"/>
                <a:sym typeface="Calibri"/>
              </a:rPr>
              <a:t>What is Luisa describing in the song “Surface Pressure”? Have you ever had an experience that made you feel like you were under too much pressure? How did you handle it?</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sz="24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Calibri"/>
              <a:ea typeface="Calibri"/>
              <a:cs typeface="Calibri"/>
              <a:sym typeface="Calibri"/>
            </a:endParaRPr>
          </a:p>
        </p:txBody>
      </p:sp>
      <p:sp>
        <p:nvSpPr>
          <p:cNvPr id="93" name="Google Shape;93;g1302d001613_0_91"/>
          <p:cNvSpPr txBox="1"/>
          <p:nvPr/>
        </p:nvSpPr>
        <p:spPr>
          <a:xfrm>
            <a:off x="3643550" y="2092275"/>
            <a:ext cx="5254500" cy="705300"/>
          </a:xfrm>
          <a:prstGeom prst="rect">
            <a:avLst/>
          </a:prstGeom>
          <a:noFill/>
          <a:ln>
            <a:noFill/>
          </a:ln>
        </p:spPr>
        <p:txBody>
          <a:bodyPr anchorCtr="0" anchor="t" bIns="45700" lIns="91425" spcFirstLastPara="1" rIns="91425" wrap="square" tIns="45700">
            <a:normAutofit fontScale="77500"/>
          </a:bodyPr>
          <a:lstStyle/>
          <a:p>
            <a:pPr indent="0" lvl="0" marL="0" rtl="0" algn="l">
              <a:spcBef>
                <a:spcPts val="0"/>
              </a:spcBef>
              <a:spcAft>
                <a:spcPts val="0"/>
              </a:spcAft>
              <a:buNone/>
            </a:pPr>
            <a:r>
              <a:rPr b="1" lang="en-US" sz="4250">
                <a:latin typeface="Montserrat"/>
                <a:ea typeface="Montserrat"/>
                <a:cs typeface="Montserrat"/>
                <a:sym typeface="Montserrat"/>
              </a:rPr>
              <a:t>Dealing with Pressure</a:t>
            </a:r>
            <a:endParaRPr sz="2400">
              <a:solidFill>
                <a:srgbClr val="000000"/>
              </a:solidFill>
              <a:latin typeface="Calibri"/>
              <a:ea typeface="Calibri"/>
              <a:cs typeface="Calibri"/>
              <a:sym typeface="Calibri"/>
            </a:endParaRPr>
          </a:p>
        </p:txBody>
      </p:sp>
      <p:sp>
        <p:nvSpPr>
          <p:cNvPr id="94" name="Google Shape;94;g1302d001613_0_91"/>
          <p:cNvSpPr txBox="1"/>
          <p:nvPr/>
        </p:nvSpPr>
        <p:spPr>
          <a:xfrm>
            <a:off x="339800" y="2276088"/>
            <a:ext cx="30765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US" sz="2000">
                <a:solidFill>
                  <a:schemeClr val="dk1"/>
                </a:solidFill>
              </a:rPr>
              <a:t>Tuesday, July 5, 2022</a:t>
            </a:r>
            <a:endParaRPr sz="20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95" name="Google Shape;95;g1302d001613_0_91"/>
          <p:cNvPicPr preferRelativeResize="0"/>
          <p:nvPr/>
        </p:nvPicPr>
        <p:blipFill>
          <a:blip r:embed="rId8">
            <a:alphaModFix/>
          </a:blip>
          <a:stretch>
            <a:fillRect/>
          </a:stretch>
        </p:blipFill>
        <p:spPr>
          <a:xfrm>
            <a:off x="9855023" y="109273"/>
            <a:ext cx="1739000" cy="1739000"/>
          </a:xfrm>
          <a:prstGeom prst="rect">
            <a:avLst/>
          </a:prstGeom>
          <a:noFill/>
          <a:ln>
            <a:noFill/>
          </a:ln>
        </p:spPr>
      </p:pic>
      <p:pic>
        <p:nvPicPr>
          <p:cNvPr id="96" name="Google Shape;96;g1302d001613_0_91"/>
          <p:cNvPicPr preferRelativeResize="0"/>
          <p:nvPr/>
        </p:nvPicPr>
        <p:blipFill>
          <a:blip r:embed="rId9">
            <a:alphaModFix/>
          </a:blip>
          <a:stretch>
            <a:fillRect/>
          </a:stretch>
        </p:blipFill>
        <p:spPr>
          <a:xfrm>
            <a:off x="162525" y="3119082"/>
            <a:ext cx="3431050" cy="332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00" name="Shape 100"/>
        <p:cNvGrpSpPr/>
        <p:nvPr/>
      </p:nvGrpSpPr>
      <p:grpSpPr>
        <a:xfrm>
          <a:off x="0" y="0"/>
          <a:ext cx="0" cy="0"/>
          <a:chOff x="0" y="0"/>
          <a:chExt cx="0" cy="0"/>
        </a:xfrm>
      </p:grpSpPr>
      <p:pic>
        <p:nvPicPr>
          <p:cNvPr descr="Shape&#10;&#10;Description automatically generated with low confidence" id="101" name="Google Shape;101;g1302d001613_0_0"/>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02" name="Google Shape;102;g1302d001613_0_0"/>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g1302d001613_0_0"/>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04" name="Google Shape;104;g1302d001613_0_0"/>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05" name="Google Shape;105;g1302d001613_0_0"/>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06" name="Google Shape;106;g1302d001613_0_0"/>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07" name="Google Shape;107;g1302d001613_0_0"/>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08" name="Google Shape;108;g1302d001613_0_0"/>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9" name="Google Shape;109;g1302d001613_0_0"/>
          <p:cNvSpPr txBox="1"/>
          <p:nvPr/>
        </p:nvSpPr>
        <p:spPr>
          <a:xfrm>
            <a:off x="3643550" y="2896725"/>
            <a:ext cx="8404200" cy="387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000">
                <a:solidFill>
                  <a:srgbClr val="000000"/>
                </a:solidFill>
                <a:latin typeface="Calibri"/>
                <a:ea typeface="Calibri"/>
                <a:cs typeface="Calibri"/>
                <a:sym typeface="Calibri"/>
              </a:rPr>
              <a:t>Opening</a:t>
            </a:r>
            <a:r>
              <a:rPr b="1" i="0" lang="en-US" sz="2000" u="none" cap="none" strike="noStrike">
                <a:solidFill>
                  <a:srgbClr val="000000"/>
                </a:solidFill>
                <a:latin typeface="Calibri"/>
                <a:ea typeface="Calibri"/>
                <a:cs typeface="Calibri"/>
                <a:sym typeface="Calibri"/>
              </a:rPr>
              <a:t>: </a:t>
            </a:r>
            <a:r>
              <a:rPr i="0" lang="en-US" sz="2000" u="none" cap="none" strike="noStrike">
                <a:solidFill>
                  <a:srgbClr val="000000"/>
                </a:solidFill>
                <a:latin typeface="Calibri"/>
                <a:ea typeface="Calibri"/>
                <a:cs typeface="Calibri"/>
                <a:sym typeface="Calibri"/>
              </a:rPr>
              <a:t>Watch this video clip and prepare to discuss</a:t>
            </a:r>
            <a:endParaRPr i="0" sz="2000" u="none" cap="none" strike="noStrike">
              <a:solidFill>
                <a:srgbClr val="000000"/>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Calibri"/>
              <a:buChar char="❏"/>
            </a:pPr>
            <a:r>
              <a:rPr lang="en-US" sz="2000" u="sng">
                <a:solidFill>
                  <a:schemeClr val="hlink"/>
                </a:solidFill>
                <a:latin typeface="Calibri"/>
                <a:ea typeface="Calibri"/>
                <a:cs typeface="Calibri"/>
                <a:sym typeface="Calibri"/>
                <a:hlinkClick r:id="rId7"/>
              </a:rPr>
              <a:t>What is stress?</a:t>
            </a:r>
            <a:endParaRPr sz="2000">
              <a:solidFill>
                <a:srgbClr val="000000"/>
              </a:solidFill>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a:p>
            <a:pPr indent="0" lvl="0" marL="0" rtl="0" algn="l">
              <a:spcBef>
                <a:spcPts val="0"/>
              </a:spcBef>
              <a:spcAft>
                <a:spcPts val="0"/>
              </a:spcAft>
              <a:buNone/>
            </a:pPr>
            <a:r>
              <a:rPr b="1" lang="en-US" sz="2000">
                <a:solidFill>
                  <a:srgbClr val="000000"/>
                </a:solidFill>
                <a:latin typeface="Calibri"/>
                <a:ea typeface="Calibri"/>
                <a:cs typeface="Calibri"/>
                <a:sym typeface="Calibri"/>
              </a:rPr>
              <a:t>Discussion: </a:t>
            </a:r>
            <a:r>
              <a:rPr lang="en-US" sz="2000">
                <a:solidFill>
                  <a:srgbClr val="000000"/>
                </a:solidFill>
                <a:latin typeface="Calibri"/>
                <a:ea typeface="Calibri"/>
                <a:cs typeface="Calibri"/>
                <a:sym typeface="Calibri"/>
              </a:rPr>
              <a:t>What is stress? </a:t>
            </a:r>
            <a:r>
              <a:rPr lang="en-US" sz="2000">
                <a:latin typeface="Calibri"/>
                <a:ea typeface="Calibri"/>
                <a:cs typeface="Calibri"/>
                <a:sym typeface="Calibri"/>
              </a:rPr>
              <a:t>What are some causes of stress? What is one thing you can do to manage stress?</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b="1" lang="en-US" sz="2000">
                <a:latin typeface="Calibri"/>
                <a:ea typeface="Calibri"/>
                <a:cs typeface="Calibri"/>
                <a:sym typeface="Calibri"/>
              </a:rPr>
              <a:t>Activity:</a:t>
            </a:r>
            <a:r>
              <a:rPr lang="en-US" sz="2000">
                <a:latin typeface="Calibri"/>
                <a:ea typeface="Calibri"/>
                <a:cs typeface="Calibri"/>
                <a:sym typeface="Calibri"/>
              </a:rPr>
              <a:t> Balloon Breathing</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0" rtl="0" algn="l">
              <a:spcBef>
                <a:spcPts val="0"/>
              </a:spcBef>
              <a:spcAft>
                <a:spcPts val="0"/>
              </a:spcAft>
              <a:buNone/>
            </a:pPr>
            <a:r>
              <a:rPr lang="en-US" sz="2000">
                <a:latin typeface="Calibri"/>
                <a:ea typeface="Calibri"/>
                <a:cs typeface="Calibri"/>
                <a:sym typeface="Calibri"/>
              </a:rPr>
              <a:t>Place both hands on top of your head. Begin to breathe in and out slowly. As you inhale, raise your arms above your head, like you are blowing up a balloon. When your lungs are full of air, your arms should look like a big, round balloon on top of your head. As you exhale, slowly bring your hands toward your head.</a:t>
            </a:r>
            <a:endParaRPr b="0" i="0" sz="2400" u="none" cap="none" strike="noStrike">
              <a:solidFill>
                <a:srgbClr val="000000"/>
              </a:solidFill>
              <a:latin typeface="Calibri"/>
              <a:ea typeface="Calibri"/>
              <a:cs typeface="Calibri"/>
              <a:sym typeface="Calibri"/>
            </a:endParaRPr>
          </a:p>
        </p:txBody>
      </p:sp>
      <p:sp>
        <p:nvSpPr>
          <p:cNvPr id="110" name="Google Shape;110;g1302d001613_0_0"/>
          <p:cNvSpPr txBox="1"/>
          <p:nvPr/>
        </p:nvSpPr>
        <p:spPr>
          <a:xfrm>
            <a:off x="3933025" y="2092269"/>
            <a:ext cx="4965000" cy="5274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None/>
            </a:pPr>
            <a:r>
              <a:rPr b="1" lang="en-US" sz="4250">
                <a:latin typeface="Montserrat"/>
                <a:ea typeface="Montserrat"/>
                <a:cs typeface="Montserrat"/>
                <a:sym typeface="Montserrat"/>
              </a:rPr>
              <a:t>What is Stress?</a:t>
            </a:r>
            <a:endParaRPr sz="2400">
              <a:solidFill>
                <a:srgbClr val="000000"/>
              </a:solidFill>
              <a:latin typeface="Calibri"/>
              <a:ea typeface="Calibri"/>
              <a:cs typeface="Calibri"/>
              <a:sym typeface="Calibri"/>
            </a:endParaRPr>
          </a:p>
        </p:txBody>
      </p:sp>
      <p:sp>
        <p:nvSpPr>
          <p:cNvPr id="111" name="Google Shape;111;g1302d001613_0_0"/>
          <p:cNvSpPr txBox="1"/>
          <p:nvPr/>
        </p:nvSpPr>
        <p:spPr>
          <a:xfrm>
            <a:off x="339800" y="2276088"/>
            <a:ext cx="3076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Wednes</a:t>
            </a:r>
            <a:r>
              <a:rPr b="0" i="0" lang="en-US" sz="2000" u="none" cap="none" strike="noStrike">
                <a:solidFill>
                  <a:srgbClr val="000000"/>
                </a:solidFill>
                <a:latin typeface="Arial"/>
                <a:ea typeface="Arial"/>
                <a:cs typeface="Arial"/>
                <a:sym typeface="Arial"/>
              </a:rPr>
              <a:t>day, </a:t>
            </a:r>
            <a:r>
              <a:rPr lang="en-US" sz="2000">
                <a:solidFill>
                  <a:srgbClr val="000000"/>
                </a:solidFill>
              </a:rPr>
              <a:t>Ju</a:t>
            </a:r>
            <a:r>
              <a:rPr lang="en-US" sz="2000"/>
              <a:t>ly 6</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12" name="Google Shape;112;g1302d001613_0_0"/>
          <p:cNvPicPr preferRelativeResize="0"/>
          <p:nvPr/>
        </p:nvPicPr>
        <p:blipFill>
          <a:blip r:embed="rId8">
            <a:alphaModFix/>
          </a:blip>
          <a:stretch>
            <a:fillRect/>
          </a:stretch>
        </p:blipFill>
        <p:spPr>
          <a:xfrm>
            <a:off x="9855023" y="109273"/>
            <a:ext cx="1739000" cy="1739000"/>
          </a:xfrm>
          <a:prstGeom prst="rect">
            <a:avLst/>
          </a:prstGeom>
          <a:noFill/>
          <a:ln>
            <a:noFill/>
          </a:ln>
        </p:spPr>
      </p:pic>
      <p:pic>
        <p:nvPicPr>
          <p:cNvPr id="113" name="Google Shape;113;g1302d001613_0_0"/>
          <p:cNvPicPr preferRelativeResize="0"/>
          <p:nvPr/>
        </p:nvPicPr>
        <p:blipFill>
          <a:blip r:embed="rId9">
            <a:alphaModFix/>
          </a:blip>
          <a:stretch>
            <a:fillRect/>
          </a:stretch>
        </p:blipFill>
        <p:spPr>
          <a:xfrm>
            <a:off x="112552" y="3680275"/>
            <a:ext cx="3531000" cy="18862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17" name="Shape 117"/>
        <p:cNvGrpSpPr/>
        <p:nvPr/>
      </p:nvGrpSpPr>
      <p:grpSpPr>
        <a:xfrm>
          <a:off x="0" y="0"/>
          <a:ext cx="0" cy="0"/>
          <a:chOff x="0" y="0"/>
          <a:chExt cx="0" cy="0"/>
        </a:xfrm>
      </p:grpSpPr>
      <p:pic>
        <p:nvPicPr>
          <p:cNvPr descr="Shape&#10;&#10;Description automatically generated with low confidence" id="118" name="Google Shape;118;g1302d001613_0_182"/>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19" name="Google Shape;119;g1302d001613_0_182"/>
          <p:cNvSpPr/>
          <p:nvPr/>
        </p:nvSpPr>
        <p:spPr>
          <a:xfrm>
            <a:off x="112550" y="1989650"/>
            <a:ext cx="3531000" cy="48213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1302d001613_0_182"/>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21" name="Google Shape;121;g1302d001613_0_182"/>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22" name="Google Shape;122;g1302d001613_0_182"/>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23" name="Google Shape;123;g1302d001613_0_182"/>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24" name="Google Shape;124;g1302d001613_0_182"/>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25" name="Google Shape;125;g1302d001613_0_182"/>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6" name="Google Shape;126;g1302d001613_0_182"/>
          <p:cNvSpPr txBox="1"/>
          <p:nvPr/>
        </p:nvSpPr>
        <p:spPr>
          <a:xfrm>
            <a:off x="3643550" y="2768700"/>
            <a:ext cx="84042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400">
                <a:solidFill>
                  <a:srgbClr val="000000"/>
                </a:solidFill>
                <a:latin typeface="Calibri"/>
                <a:ea typeface="Calibri"/>
                <a:cs typeface="Calibri"/>
                <a:sym typeface="Calibri"/>
              </a:rPr>
              <a:t>Opening</a:t>
            </a:r>
            <a:r>
              <a:rPr b="1" i="0" lang="en-US" sz="2400" u="none" cap="none" strike="noStrike">
                <a:solidFill>
                  <a:srgbClr val="000000"/>
                </a:solidFill>
                <a:latin typeface="Calibri"/>
                <a:ea typeface="Calibri"/>
                <a:cs typeface="Calibri"/>
                <a:sym typeface="Calibri"/>
              </a:rPr>
              <a:t>: </a:t>
            </a:r>
            <a:r>
              <a:rPr i="0" lang="en-US" sz="2400" u="none" cap="none" strike="noStrike">
                <a:solidFill>
                  <a:srgbClr val="000000"/>
                </a:solidFill>
                <a:latin typeface="Calibri"/>
                <a:ea typeface="Calibri"/>
                <a:cs typeface="Calibri"/>
                <a:sym typeface="Calibri"/>
              </a:rPr>
              <a:t>Watch this video clip and prepare to discuss</a:t>
            </a:r>
            <a:endParaRPr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US" sz="2400">
                <a:latin typeface="Calibri"/>
                <a:ea typeface="Calibri"/>
                <a:cs typeface="Calibri"/>
                <a:sym typeface="Calibri"/>
              </a:rPr>
              <a:t>Read Aloud: </a:t>
            </a:r>
            <a:r>
              <a:rPr lang="en-US" sz="2400" u="sng">
                <a:solidFill>
                  <a:schemeClr val="hlink"/>
                </a:solidFill>
                <a:latin typeface="Calibri"/>
                <a:ea typeface="Calibri"/>
                <a:cs typeface="Calibri"/>
                <a:sym typeface="Calibri"/>
                <a:hlinkClick r:id="rId7"/>
              </a:rPr>
              <a:t>Stressed Ninja</a:t>
            </a:r>
            <a:endParaRPr sz="24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Discussion: </a:t>
            </a:r>
            <a:r>
              <a:rPr lang="en-US" sz="2400">
                <a:solidFill>
                  <a:srgbClr val="000000"/>
                </a:solidFill>
                <a:latin typeface="Calibri"/>
                <a:ea typeface="Calibri"/>
                <a:cs typeface="Calibri"/>
                <a:sym typeface="Calibri"/>
              </a:rPr>
              <a:t>In</a:t>
            </a:r>
            <a:r>
              <a:rPr lang="en-US" sz="2400">
                <a:latin typeface="Calibri"/>
                <a:ea typeface="Calibri"/>
                <a:cs typeface="Calibri"/>
                <a:sym typeface="Calibri"/>
              </a:rPr>
              <a:t> this book, Ninja discussed some things that would cause her to get stressed such as moving, having a busy schedule, or joining a new sports team. What is something she did to turn her stress into calm?</a:t>
            </a:r>
            <a:endParaRPr sz="2400">
              <a:solidFill>
                <a:srgbClr val="000000"/>
              </a:solidFill>
              <a:latin typeface="Calibri"/>
              <a:ea typeface="Calibri"/>
              <a:cs typeface="Calibri"/>
              <a:sym typeface="Calibri"/>
            </a:endParaRPr>
          </a:p>
          <a:p>
            <a:pPr indent="0" lvl="0" marL="0" rtl="0" algn="l">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Activity: </a:t>
            </a:r>
            <a:r>
              <a:rPr lang="en-US" sz="2400" u="sng">
                <a:solidFill>
                  <a:schemeClr val="hlink"/>
                </a:solidFill>
                <a:latin typeface="Calibri"/>
                <a:ea typeface="Calibri"/>
                <a:cs typeface="Calibri"/>
                <a:sym typeface="Calibri"/>
                <a:hlinkClick r:id="rId8"/>
              </a:rPr>
              <a:t>Melting Exercise</a:t>
            </a:r>
            <a:endParaRPr b="0" i="0" sz="2400" u="none" cap="none" strike="noStrike">
              <a:solidFill>
                <a:srgbClr val="000000"/>
              </a:solidFill>
              <a:latin typeface="Calibri"/>
              <a:ea typeface="Calibri"/>
              <a:cs typeface="Calibri"/>
              <a:sym typeface="Calibri"/>
            </a:endParaRPr>
          </a:p>
        </p:txBody>
      </p:sp>
      <p:sp>
        <p:nvSpPr>
          <p:cNvPr id="127" name="Google Shape;127;g1302d001613_0_182"/>
          <p:cNvSpPr txBox="1"/>
          <p:nvPr/>
        </p:nvSpPr>
        <p:spPr>
          <a:xfrm>
            <a:off x="3643550" y="2089575"/>
            <a:ext cx="7480800" cy="708000"/>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None/>
            </a:pPr>
            <a:r>
              <a:rPr b="1" lang="en-US" sz="4250">
                <a:latin typeface="Montserrat"/>
                <a:ea typeface="Montserrat"/>
                <a:cs typeface="Montserrat"/>
                <a:sym typeface="Montserrat"/>
              </a:rPr>
              <a:t>What can I do to de-stress?</a:t>
            </a:r>
            <a:endParaRPr sz="2400">
              <a:solidFill>
                <a:srgbClr val="000000"/>
              </a:solidFill>
              <a:latin typeface="Calibri"/>
              <a:ea typeface="Calibri"/>
              <a:cs typeface="Calibri"/>
              <a:sym typeface="Calibri"/>
            </a:endParaRPr>
          </a:p>
        </p:txBody>
      </p:sp>
      <p:sp>
        <p:nvSpPr>
          <p:cNvPr id="128" name="Google Shape;128;g1302d001613_0_182"/>
          <p:cNvSpPr txBox="1"/>
          <p:nvPr/>
        </p:nvSpPr>
        <p:spPr>
          <a:xfrm>
            <a:off x="339800" y="2276088"/>
            <a:ext cx="3076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US" sz="2000">
                <a:solidFill>
                  <a:schemeClr val="dk1"/>
                </a:solidFill>
              </a:rPr>
              <a:t>Thursday, July 7, 2022</a:t>
            </a:r>
            <a:endParaRPr sz="2000"/>
          </a:p>
        </p:txBody>
      </p:sp>
      <p:pic>
        <p:nvPicPr>
          <p:cNvPr id="129" name="Google Shape;129;g1302d001613_0_182"/>
          <p:cNvPicPr preferRelativeResize="0"/>
          <p:nvPr/>
        </p:nvPicPr>
        <p:blipFill>
          <a:blip r:embed="rId9">
            <a:alphaModFix/>
          </a:blip>
          <a:stretch>
            <a:fillRect/>
          </a:stretch>
        </p:blipFill>
        <p:spPr>
          <a:xfrm>
            <a:off x="9855023" y="109273"/>
            <a:ext cx="1739000" cy="1739000"/>
          </a:xfrm>
          <a:prstGeom prst="rect">
            <a:avLst/>
          </a:prstGeom>
          <a:noFill/>
          <a:ln>
            <a:noFill/>
          </a:ln>
        </p:spPr>
      </p:pic>
      <p:pic>
        <p:nvPicPr>
          <p:cNvPr id="130" name="Google Shape;130;g1302d001613_0_182"/>
          <p:cNvPicPr preferRelativeResize="0"/>
          <p:nvPr/>
        </p:nvPicPr>
        <p:blipFill>
          <a:blip r:embed="rId10">
            <a:alphaModFix/>
          </a:blip>
          <a:stretch>
            <a:fillRect/>
          </a:stretch>
        </p:blipFill>
        <p:spPr>
          <a:xfrm>
            <a:off x="218100" y="3613613"/>
            <a:ext cx="3249250" cy="18195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E0B2">
            <a:alpha val="72550"/>
          </a:srgbClr>
        </a:solidFill>
      </p:bgPr>
    </p:bg>
    <p:spTree>
      <p:nvGrpSpPr>
        <p:cNvPr id="134" name="Shape 134"/>
        <p:cNvGrpSpPr/>
        <p:nvPr/>
      </p:nvGrpSpPr>
      <p:grpSpPr>
        <a:xfrm>
          <a:off x="0" y="0"/>
          <a:ext cx="0" cy="0"/>
          <a:chOff x="0" y="0"/>
          <a:chExt cx="0" cy="0"/>
        </a:xfrm>
      </p:grpSpPr>
      <p:pic>
        <p:nvPicPr>
          <p:cNvPr descr="Shape&#10;&#10;Description automatically generated with low confidence" id="135" name="Google Shape;135;g1302d001613_0_273"/>
          <p:cNvPicPr preferRelativeResize="0"/>
          <p:nvPr/>
        </p:nvPicPr>
        <p:blipFill rotWithShape="1">
          <a:blip r:embed="rId3">
            <a:alphaModFix/>
          </a:blip>
          <a:srcRect b="0" l="0" r="0" t="0"/>
          <a:stretch/>
        </p:blipFill>
        <p:spPr>
          <a:xfrm rot="-5400000">
            <a:off x="5746680" y="-5455638"/>
            <a:ext cx="6597037" cy="11155682"/>
          </a:xfrm>
          <a:prstGeom prst="rect">
            <a:avLst/>
          </a:prstGeom>
          <a:noFill/>
          <a:ln>
            <a:noFill/>
          </a:ln>
        </p:spPr>
      </p:pic>
      <p:sp>
        <p:nvSpPr>
          <p:cNvPr id="136" name="Google Shape;136;g1302d001613_0_273"/>
          <p:cNvSpPr/>
          <p:nvPr/>
        </p:nvSpPr>
        <p:spPr>
          <a:xfrm>
            <a:off x="112543" y="1738996"/>
            <a:ext cx="3531000" cy="5071800"/>
          </a:xfrm>
          <a:prstGeom prst="rect">
            <a:avLst/>
          </a:prstGeom>
          <a:solidFill>
            <a:srgbClr val="B3C6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7" name="Google Shape;137;g1302d001613_0_273"/>
          <p:cNvSpPr/>
          <p:nvPr/>
        </p:nvSpPr>
        <p:spPr>
          <a:xfrm>
            <a:off x="53926" y="0"/>
            <a:ext cx="12084000" cy="1941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ogo&#10;&#10;Description automatically generated" id="138" name="Google Shape;138;g1302d001613_0_273"/>
          <p:cNvPicPr preferRelativeResize="0"/>
          <p:nvPr/>
        </p:nvPicPr>
        <p:blipFill rotWithShape="1">
          <a:blip r:embed="rId4">
            <a:alphaModFix/>
          </a:blip>
          <a:srcRect b="0" l="0" r="0" t="0"/>
          <a:stretch/>
        </p:blipFill>
        <p:spPr>
          <a:xfrm>
            <a:off x="218102" y="-183580"/>
            <a:ext cx="3249256" cy="2324700"/>
          </a:xfrm>
          <a:prstGeom prst="rect">
            <a:avLst/>
          </a:prstGeom>
          <a:noFill/>
          <a:ln>
            <a:noFill/>
          </a:ln>
        </p:spPr>
      </p:pic>
      <p:pic>
        <p:nvPicPr>
          <p:cNvPr id="139" name="Google Shape;139;g1302d001613_0_273"/>
          <p:cNvPicPr preferRelativeResize="0"/>
          <p:nvPr/>
        </p:nvPicPr>
        <p:blipFill rotWithShape="1">
          <a:blip r:embed="rId5">
            <a:alphaModFix/>
          </a:blip>
          <a:srcRect b="0" l="0" r="0" t="0"/>
          <a:stretch/>
        </p:blipFill>
        <p:spPr>
          <a:xfrm>
            <a:off x="1783250" y="-12"/>
            <a:ext cx="8496749" cy="1579925"/>
          </a:xfrm>
          <a:prstGeom prst="rect">
            <a:avLst/>
          </a:prstGeom>
          <a:noFill/>
          <a:ln>
            <a:noFill/>
          </a:ln>
        </p:spPr>
      </p:pic>
      <p:sp>
        <p:nvSpPr>
          <p:cNvPr id="140" name="Google Shape;140;g1302d001613_0_273"/>
          <p:cNvSpPr txBox="1"/>
          <p:nvPr/>
        </p:nvSpPr>
        <p:spPr>
          <a:xfrm>
            <a:off x="3189125" y="1404650"/>
            <a:ext cx="5685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rgbClr val="2F5496"/>
                </a:solidFill>
                <a:latin typeface="Lobster"/>
                <a:ea typeface="Lobster"/>
                <a:cs typeface="Lobster"/>
                <a:sym typeface="Lobster"/>
              </a:rPr>
              <a:t>Social Emotional Development</a:t>
            </a:r>
            <a:endParaRPr b="0" i="0" sz="1400" u="none" cap="none" strike="noStrike">
              <a:solidFill>
                <a:srgbClr val="000000"/>
              </a:solidFill>
              <a:latin typeface="Lobster"/>
              <a:ea typeface="Lobster"/>
              <a:cs typeface="Lobster"/>
              <a:sym typeface="Lobster"/>
            </a:endParaRPr>
          </a:p>
        </p:txBody>
      </p:sp>
      <p:pic>
        <p:nvPicPr>
          <p:cNvPr id="141" name="Google Shape;141;g1302d001613_0_273"/>
          <p:cNvPicPr preferRelativeResize="0"/>
          <p:nvPr/>
        </p:nvPicPr>
        <p:blipFill rotWithShape="1">
          <a:blip r:embed="rId6">
            <a:alphaModFix/>
          </a:blip>
          <a:srcRect b="40112" l="0" r="0" t="40189"/>
          <a:stretch/>
        </p:blipFill>
        <p:spPr>
          <a:xfrm>
            <a:off x="2902425" y="1"/>
            <a:ext cx="6387150" cy="705200"/>
          </a:xfrm>
          <a:prstGeom prst="rect">
            <a:avLst/>
          </a:prstGeom>
          <a:noFill/>
          <a:ln>
            <a:noFill/>
          </a:ln>
        </p:spPr>
      </p:pic>
      <p:sp>
        <p:nvSpPr>
          <p:cNvPr id="142" name="Google Shape;142;g1302d001613_0_273"/>
          <p:cNvSpPr txBox="1"/>
          <p:nvPr/>
        </p:nvSpPr>
        <p:spPr>
          <a:xfrm>
            <a:off x="7464025" y="3246075"/>
            <a:ext cx="4048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3" name="Google Shape;143;g1302d001613_0_273"/>
          <p:cNvSpPr txBox="1"/>
          <p:nvPr/>
        </p:nvSpPr>
        <p:spPr>
          <a:xfrm>
            <a:off x="3733875" y="2770650"/>
            <a:ext cx="84042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2400">
                <a:solidFill>
                  <a:srgbClr val="000000"/>
                </a:solidFill>
                <a:latin typeface="Calibri"/>
                <a:ea typeface="Calibri"/>
                <a:cs typeface="Calibri"/>
                <a:sym typeface="Calibri"/>
              </a:rPr>
              <a:t>Opening</a:t>
            </a:r>
            <a:r>
              <a:rPr b="1"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Watch this shorty video and prepare to discuss.</a:t>
            </a:r>
            <a:endParaRPr i="0" sz="2400" u="none" cap="none" strike="noStrike">
              <a:solidFill>
                <a:srgbClr val="000000"/>
              </a:solidFill>
              <a:latin typeface="Calibri"/>
              <a:ea typeface="Calibri"/>
              <a:cs typeface="Calibri"/>
              <a:sym typeface="Calibri"/>
            </a:endParaRPr>
          </a:p>
          <a:p>
            <a:pPr indent="-381000" lvl="0" marL="457200" marR="0" rtl="0" algn="l">
              <a:lnSpc>
                <a:spcPct val="100000"/>
              </a:lnSpc>
              <a:spcBef>
                <a:spcPts val="0"/>
              </a:spcBef>
              <a:spcAft>
                <a:spcPts val="0"/>
              </a:spcAft>
              <a:buClr>
                <a:srgbClr val="000000"/>
              </a:buClr>
              <a:buSzPts val="2400"/>
              <a:buFont typeface="Calibri"/>
              <a:buChar char="❏"/>
            </a:pPr>
            <a:r>
              <a:rPr lang="en-US" sz="2400" u="sng">
                <a:solidFill>
                  <a:schemeClr val="hlink"/>
                </a:solidFill>
                <a:latin typeface="Calibri"/>
                <a:ea typeface="Calibri"/>
                <a:cs typeface="Calibri"/>
                <a:sym typeface="Calibri"/>
                <a:hlinkClick r:id="rId7"/>
              </a:rPr>
              <a:t>Read Aloud: Speak Up!</a:t>
            </a:r>
            <a:endParaRPr sz="2400">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rgbClr val="000000"/>
              </a:solidFill>
              <a:latin typeface="Calibri"/>
              <a:ea typeface="Calibri"/>
              <a:cs typeface="Calibri"/>
              <a:sym typeface="Calibri"/>
            </a:endParaRPr>
          </a:p>
          <a:p>
            <a:pPr indent="0" lvl="0" marL="0" rtl="0" algn="l">
              <a:spcBef>
                <a:spcPts val="0"/>
              </a:spcBef>
              <a:spcAft>
                <a:spcPts val="0"/>
              </a:spcAft>
              <a:buNone/>
            </a:pPr>
            <a:r>
              <a:rPr b="1" lang="en-US" sz="2400">
                <a:solidFill>
                  <a:srgbClr val="000000"/>
                </a:solidFill>
                <a:latin typeface="Calibri"/>
                <a:ea typeface="Calibri"/>
                <a:cs typeface="Calibri"/>
                <a:sym typeface="Calibri"/>
              </a:rPr>
              <a:t>Discussion: </a:t>
            </a:r>
            <a:r>
              <a:rPr lang="en-US" sz="2400">
                <a:solidFill>
                  <a:srgbClr val="000000"/>
                </a:solidFill>
                <a:latin typeface="Calibri"/>
                <a:ea typeface="Calibri"/>
                <a:cs typeface="Calibri"/>
                <a:sym typeface="Calibri"/>
              </a:rPr>
              <a:t>So</a:t>
            </a:r>
            <a:r>
              <a:rPr lang="en-US" sz="2400">
                <a:latin typeface="Calibri"/>
                <a:ea typeface="Calibri"/>
                <a:cs typeface="Calibri"/>
                <a:sym typeface="Calibri"/>
              </a:rPr>
              <a:t>metimes we know things are not right but we may be afraid to speak up because we don’t want to cause trouble. This book gives us many ideas for when we should speak up for ourselves and others.</a:t>
            </a:r>
            <a:r>
              <a:rPr lang="en-US" sz="2400">
                <a:latin typeface="Calibri"/>
                <a:ea typeface="Calibri"/>
                <a:cs typeface="Calibri"/>
                <a:sym typeface="Calibri"/>
              </a:rPr>
              <a:t> Why do you think this is necessary? </a:t>
            </a:r>
            <a:endParaRPr b="0" i="0" sz="2400" u="none" cap="none" strike="noStrike">
              <a:solidFill>
                <a:srgbClr val="000000"/>
              </a:solidFill>
              <a:latin typeface="Calibri"/>
              <a:ea typeface="Calibri"/>
              <a:cs typeface="Calibri"/>
              <a:sym typeface="Calibri"/>
            </a:endParaRPr>
          </a:p>
        </p:txBody>
      </p:sp>
      <p:sp>
        <p:nvSpPr>
          <p:cNvPr id="144" name="Google Shape;144;g1302d001613_0_273"/>
          <p:cNvSpPr txBox="1"/>
          <p:nvPr/>
        </p:nvSpPr>
        <p:spPr>
          <a:xfrm>
            <a:off x="3733875" y="2193850"/>
            <a:ext cx="7496400" cy="3726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605"/>
              <a:buNone/>
            </a:pPr>
            <a:r>
              <a:rPr b="1" lang="en-US" sz="2200"/>
              <a:t>Community Friday: Good Trouble, Necessary Trouble</a:t>
            </a:r>
            <a:endParaRPr sz="2200">
              <a:solidFill>
                <a:srgbClr val="000000"/>
              </a:solidFill>
            </a:endParaRPr>
          </a:p>
        </p:txBody>
      </p:sp>
      <p:sp>
        <p:nvSpPr>
          <p:cNvPr id="145" name="Google Shape;145;g1302d001613_0_273"/>
          <p:cNvSpPr txBox="1"/>
          <p:nvPr/>
        </p:nvSpPr>
        <p:spPr>
          <a:xfrm>
            <a:off x="339800" y="2276088"/>
            <a:ext cx="30765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en-US" sz="2000"/>
              <a:t>Fri</a:t>
            </a:r>
            <a:r>
              <a:rPr b="0" i="0" lang="en-US" sz="2000" u="none" cap="none" strike="noStrike">
                <a:solidFill>
                  <a:srgbClr val="000000"/>
                </a:solidFill>
                <a:latin typeface="Arial"/>
                <a:ea typeface="Arial"/>
                <a:cs typeface="Arial"/>
                <a:sym typeface="Arial"/>
              </a:rPr>
              <a:t>day, </a:t>
            </a:r>
            <a:r>
              <a:rPr lang="en-US" sz="2000">
                <a:solidFill>
                  <a:srgbClr val="000000"/>
                </a:solidFill>
              </a:rPr>
              <a:t>Ju</a:t>
            </a:r>
            <a:r>
              <a:rPr lang="en-US" sz="2000"/>
              <a:t>ly 8</a:t>
            </a:r>
            <a:r>
              <a:rPr lang="en-US" sz="2000">
                <a:solidFill>
                  <a:srgbClr val="000000"/>
                </a:solidFill>
              </a:rPr>
              <a:t>,</a:t>
            </a:r>
            <a:r>
              <a:rPr b="0" i="0" lang="en-US" sz="2000" u="none" cap="none" strike="noStrike">
                <a:solidFill>
                  <a:srgbClr val="000000"/>
                </a:solidFill>
                <a:latin typeface="Arial"/>
                <a:ea typeface="Arial"/>
                <a:cs typeface="Arial"/>
                <a:sym typeface="Arial"/>
              </a:rPr>
              <a:t> 2022</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46" name="Google Shape;146;g1302d001613_0_273"/>
          <p:cNvPicPr preferRelativeResize="0"/>
          <p:nvPr/>
        </p:nvPicPr>
        <p:blipFill>
          <a:blip r:embed="rId8">
            <a:alphaModFix/>
          </a:blip>
          <a:stretch>
            <a:fillRect/>
          </a:stretch>
        </p:blipFill>
        <p:spPr>
          <a:xfrm>
            <a:off x="9855023" y="109273"/>
            <a:ext cx="1739000" cy="1739000"/>
          </a:xfrm>
          <a:prstGeom prst="rect">
            <a:avLst/>
          </a:prstGeom>
          <a:noFill/>
          <a:ln>
            <a:noFill/>
          </a:ln>
        </p:spPr>
      </p:pic>
      <p:pic>
        <p:nvPicPr>
          <p:cNvPr id="147" name="Google Shape;147;g1302d001613_0_273"/>
          <p:cNvPicPr preferRelativeResize="0"/>
          <p:nvPr/>
        </p:nvPicPr>
        <p:blipFill>
          <a:blip r:embed="rId9">
            <a:alphaModFix/>
          </a:blip>
          <a:stretch>
            <a:fillRect/>
          </a:stretch>
        </p:blipFill>
        <p:spPr>
          <a:xfrm>
            <a:off x="172800" y="3863324"/>
            <a:ext cx="3339852" cy="1876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2022-02-25T21:05:21Z</dcterms:created>
  <dc:creator>re.birth.6528@gmail.com</dc:creator>
</cp:coreProperties>
</file>