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Lobster"/>
      <p:regular r:id="rId11"/>
    </p:embeddedFon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hBqvXeOD4BGoJ4OIqrg6lXTY/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bster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03fb7e09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Google Shape;82;g1303fb7e092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03fb7e09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9" name="Google Shape;99;g1303fb7e09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09a47653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g1309a47653d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09a47653d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" name="Google Shape;133;g1309a47653d_0_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09a47653d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09a47653d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09a4765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" name="Google Shape;156;g1309a47653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s://www.youtube.com/watch?v=bvWRMAU6V-c" TargetMode="External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s://www.youtube.com/watch?v=hUrjb4SZnxg" TargetMode="External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s://www.youtube.com/watch?v=-00CebqSBgU" TargetMode="External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s://www.youtube.com/watch?v=hrMxx8EV4JU" TargetMode="External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>
            <a:alpha val="72550"/>
          </a:srgbClr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low confidence" id="84" name="Google Shape;84;g1303fb7e092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746680" y="-5455638"/>
            <a:ext cx="6597037" cy="1115568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303fb7e092_0_92"/>
          <p:cNvSpPr/>
          <p:nvPr/>
        </p:nvSpPr>
        <p:spPr>
          <a:xfrm>
            <a:off x="112543" y="1738996"/>
            <a:ext cx="3531000" cy="50718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303fb7e092_0_92"/>
          <p:cNvSpPr/>
          <p:nvPr/>
        </p:nvSpPr>
        <p:spPr>
          <a:xfrm>
            <a:off x="53926" y="0"/>
            <a:ext cx="12084000" cy="1941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87" name="Google Shape;87;g1303fb7e092_0_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02" y="-183580"/>
            <a:ext cx="3249256" cy="23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303fb7e092_0_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3250" y="-12"/>
            <a:ext cx="8496749" cy="15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303fb7e092_0_92"/>
          <p:cNvSpPr txBox="1"/>
          <p:nvPr/>
        </p:nvSpPr>
        <p:spPr>
          <a:xfrm>
            <a:off x="3189125" y="1404650"/>
            <a:ext cx="568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F5496"/>
                </a:solidFill>
                <a:latin typeface="Lobster"/>
                <a:ea typeface="Lobster"/>
                <a:cs typeface="Lobster"/>
                <a:sym typeface="Lobster"/>
              </a:rPr>
              <a:t>Social Emotional Development</a:t>
            </a:r>
            <a:endParaRPr b="0" i="0" sz="1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0" name="Google Shape;90;g1303fb7e092_0_92"/>
          <p:cNvPicPr preferRelativeResize="0"/>
          <p:nvPr/>
        </p:nvPicPr>
        <p:blipFill rotWithShape="1">
          <a:blip r:embed="rId6">
            <a:alphaModFix/>
          </a:blip>
          <a:srcRect b="40112" l="0" r="0" t="40189"/>
          <a:stretch/>
        </p:blipFill>
        <p:spPr>
          <a:xfrm>
            <a:off x="2902425" y="1"/>
            <a:ext cx="6387150" cy="7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303fb7e092_0_92"/>
          <p:cNvSpPr txBox="1"/>
          <p:nvPr/>
        </p:nvSpPr>
        <p:spPr>
          <a:xfrm>
            <a:off x="7464025" y="3246075"/>
            <a:ext cx="40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303fb7e092_0_92"/>
          <p:cNvSpPr txBox="1"/>
          <p:nvPr/>
        </p:nvSpPr>
        <p:spPr>
          <a:xfrm>
            <a:off x="3733875" y="2891300"/>
            <a:ext cx="8404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Opening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Have you ever felt left out of an event or activity? How does it feel to not be included?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video clip and think about how Bruno might have felt? What is inclusion and why does it matter?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Encanto-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We Don’t Talk About Bruno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303fb7e092_0_92"/>
          <p:cNvSpPr txBox="1"/>
          <p:nvPr/>
        </p:nvSpPr>
        <p:spPr>
          <a:xfrm>
            <a:off x="3933025" y="2092269"/>
            <a:ext cx="4965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50">
                <a:latin typeface="Montserrat"/>
                <a:ea typeface="Montserrat"/>
                <a:cs typeface="Montserrat"/>
                <a:sym typeface="Montserrat"/>
              </a:rPr>
              <a:t>What is inclusion?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303fb7e092_0_92"/>
          <p:cNvSpPr txBox="1"/>
          <p:nvPr/>
        </p:nvSpPr>
        <p:spPr>
          <a:xfrm>
            <a:off x="167050" y="2276100"/>
            <a:ext cx="324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Monday, July 11, 2022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1303fb7e092_0_92"/>
          <p:cNvPicPr preferRelativeResize="0"/>
          <p:nvPr/>
        </p:nvPicPr>
        <p:blipFill rotWithShape="1">
          <a:blip r:embed="rId8">
            <a:alphaModFix/>
          </a:blip>
          <a:srcRect b="23596" l="0" r="0" t="7670"/>
          <a:stretch/>
        </p:blipFill>
        <p:spPr>
          <a:xfrm>
            <a:off x="9807850" y="55651"/>
            <a:ext cx="1704975" cy="18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303fb7e092_0_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115" y="3667750"/>
            <a:ext cx="3285885" cy="18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>
            <a:alpha val="72550"/>
          </a:srgbClr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low confidence" id="101" name="Google Shape;101;g1303fb7e092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746680" y="-5455638"/>
            <a:ext cx="6597037" cy="1115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303fb7e092_0_1"/>
          <p:cNvSpPr/>
          <p:nvPr/>
        </p:nvSpPr>
        <p:spPr>
          <a:xfrm>
            <a:off x="112543" y="1738996"/>
            <a:ext cx="3531000" cy="50718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303fb7e092_0_1"/>
          <p:cNvSpPr/>
          <p:nvPr/>
        </p:nvSpPr>
        <p:spPr>
          <a:xfrm>
            <a:off x="53926" y="0"/>
            <a:ext cx="12084000" cy="1941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04" name="Google Shape;104;g1303fb7e09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02" y="-183580"/>
            <a:ext cx="3249256" cy="23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303fb7e092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3250" y="-12"/>
            <a:ext cx="8496749" cy="15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303fb7e092_0_1"/>
          <p:cNvSpPr txBox="1"/>
          <p:nvPr/>
        </p:nvSpPr>
        <p:spPr>
          <a:xfrm>
            <a:off x="3189125" y="1404650"/>
            <a:ext cx="568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F5496"/>
                </a:solidFill>
                <a:latin typeface="Lobster"/>
                <a:ea typeface="Lobster"/>
                <a:cs typeface="Lobster"/>
                <a:sym typeface="Lobster"/>
              </a:rPr>
              <a:t>Social Emotional Development</a:t>
            </a:r>
            <a:endParaRPr b="0" i="0" sz="1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7" name="Google Shape;107;g1303fb7e092_0_1"/>
          <p:cNvPicPr preferRelativeResize="0"/>
          <p:nvPr/>
        </p:nvPicPr>
        <p:blipFill rotWithShape="1">
          <a:blip r:embed="rId6">
            <a:alphaModFix/>
          </a:blip>
          <a:srcRect b="40112" l="0" r="0" t="40189"/>
          <a:stretch/>
        </p:blipFill>
        <p:spPr>
          <a:xfrm>
            <a:off x="2902425" y="1"/>
            <a:ext cx="6387150" cy="7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1303fb7e092_0_1"/>
          <p:cNvSpPr txBox="1"/>
          <p:nvPr/>
        </p:nvSpPr>
        <p:spPr>
          <a:xfrm>
            <a:off x="7464025" y="3246075"/>
            <a:ext cx="40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303fb7e092_0_1"/>
          <p:cNvSpPr txBox="1"/>
          <p:nvPr/>
        </p:nvSpPr>
        <p:spPr>
          <a:xfrm>
            <a:off x="3733875" y="3205625"/>
            <a:ext cx="84042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Opening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this video clip and prepare to discuss.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Read Aloud: We're Different, We're the Same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be diverse means to be different. In what ways are you and your friends different? How are you diffe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rent from your family members? Why do you think diversity is important?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303fb7e092_0_1"/>
          <p:cNvSpPr txBox="1"/>
          <p:nvPr/>
        </p:nvSpPr>
        <p:spPr>
          <a:xfrm>
            <a:off x="3933025" y="2092269"/>
            <a:ext cx="4965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50">
                <a:latin typeface="Montserrat"/>
                <a:ea typeface="Montserrat"/>
                <a:cs typeface="Montserrat"/>
                <a:sym typeface="Montserrat"/>
              </a:rPr>
              <a:t>What is diversity?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303fb7e092_0_1"/>
          <p:cNvSpPr txBox="1"/>
          <p:nvPr/>
        </p:nvSpPr>
        <p:spPr>
          <a:xfrm>
            <a:off x="339800" y="2276088"/>
            <a:ext cx="307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Tuesday, July 12, 2022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1303fb7e092_0_1"/>
          <p:cNvPicPr preferRelativeResize="0"/>
          <p:nvPr/>
        </p:nvPicPr>
        <p:blipFill rotWithShape="1">
          <a:blip r:embed="rId8">
            <a:alphaModFix/>
          </a:blip>
          <a:srcRect b="23596" l="0" r="0" t="7670"/>
          <a:stretch/>
        </p:blipFill>
        <p:spPr>
          <a:xfrm>
            <a:off x="9807850" y="55651"/>
            <a:ext cx="1704975" cy="18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303fb7e092_0_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550" y="3708127"/>
            <a:ext cx="3531000" cy="17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>
            <a:alpha val="72550"/>
          </a:srgbClr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low confidence" id="118" name="Google Shape;118;g1309a47653d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746680" y="-5455638"/>
            <a:ext cx="6597037" cy="1115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309a47653d_0_91"/>
          <p:cNvSpPr/>
          <p:nvPr/>
        </p:nvSpPr>
        <p:spPr>
          <a:xfrm>
            <a:off x="112543" y="1738996"/>
            <a:ext cx="3531000" cy="50718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309a47653d_0_91"/>
          <p:cNvSpPr/>
          <p:nvPr/>
        </p:nvSpPr>
        <p:spPr>
          <a:xfrm>
            <a:off x="53926" y="0"/>
            <a:ext cx="12084000" cy="1941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21" name="Google Shape;121;g1309a47653d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02" y="-183580"/>
            <a:ext cx="3249256" cy="23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309a47653d_0_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3250" y="-12"/>
            <a:ext cx="8496749" cy="15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309a47653d_0_91"/>
          <p:cNvSpPr txBox="1"/>
          <p:nvPr/>
        </p:nvSpPr>
        <p:spPr>
          <a:xfrm>
            <a:off x="3189125" y="1404650"/>
            <a:ext cx="568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F5496"/>
                </a:solidFill>
                <a:latin typeface="Lobster"/>
                <a:ea typeface="Lobster"/>
                <a:cs typeface="Lobster"/>
                <a:sym typeface="Lobster"/>
              </a:rPr>
              <a:t>Social Emotional Development</a:t>
            </a:r>
            <a:endParaRPr b="0" i="0" sz="1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4" name="Google Shape;124;g1309a47653d_0_91"/>
          <p:cNvPicPr preferRelativeResize="0"/>
          <p:nvPr/>
        </p:nvPicPr>
        <p:blipFill rotWithShape="1">
          <a:blip r:embed="rId6">
            <a:alphaModFix/>
          </a:blip>
          <a:srcRect b="40112" l="0" r="0" t="40189"/>
          <a:stretch/>
        </p:blipFill>
        <p:spPr>
          <a:xfrm>
            <a:off x="2902425" y="1"/>
            <a:ext cx="6387150" cy="7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309a47653d_0_91"/>
          <p:cNvSpPr txBox="1"/>
          <p:nvPr/>
        </p:nvSpPr>
        <p:spPr>
          <a:xfrm>
            <a:off x="7464025" y="3246075"/>
            <a:ext cx="40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309a47653d_0_91"/>
          <p:cNvSpPr txBox="1"/>
          <p:nvPr/>
        </p:nvSpPr>
        <p:spPr>
          <a:xfrm>
            <a:off x="3733875" y="3205625"/>
            <a:ext cx="8404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Opening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this video clip and prepare to discuss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Stand Out &amp; Be Unique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Every person is unique in their own way. What made the young girl in the video unique? How did it make her feel at first? How did her attitude change?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 one thing about you that you feel is unique!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309a47653d_0_91"/>
          <p:cNvSpPr txBox="1"/>
          <p:nvPr/>
        </p:nvSpPr>
        <p:spPr>
          <a:xfrm>
            <a:off x="3933025" y="2092269"/>
            <a:ext cx="4965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50">
                <a:latin typeface="Montserrat"/>
                <a:ea typeface="Montserrat"/>
                <a:cs typeface="Montserrat"/>
                <a:sym typeface="Montserrat"/>
              </a:rPr>
              <a:t>What makes you unique?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309a47653d_0_91"/>
          <p:cNvSpPr txBox="1"/>
          <p:nvPr/>
        </p:nvSpPr>
        <p:spPr>
          <a:xfrm>
            <a:off x="112550" y="2276100"/>
            <a:ext cx="330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Wednesday, July 13, 2022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1309a47653d_0_91"/>
          <p:cNvPicPr preferRelativeResize="0"/>
          <p:nvPr/>
        </p:nvPicPr>
        <p:blipFill rotWithShape="1">
          <a:blip r:embed="rId8">
            <a:alphaModFix/>
          </a:blip>
          <a:srcRect b="23596" l="0" r="0" t="7670"/>
          <a:stretch/>
        </p:blipFill>
        <p:spPr>
          <a:xfrm>
            <a:off x="9807850" y="55651"/>
            <a:ext cx="1704975" cy="18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309a47653d_0_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026" y="2984101"/>
            <a:ext cx="2034252" cy="35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>
            <a:alpha val="72550"/>
          </a:srgbClr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low confidence" id="135" name="Google Shape;135;g1309a47653d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746680" y="-5455638"/>
            <a:ext cx="6597037" cy="1115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309a47653d_0_182"/>
          <p:cNvSpPr/>
          <p:nvPr/>
        </p:nvSpPr>
        <p:spPr>
          <a:xfrm>
            <a:off x="112543" y="1738996"/>
            <a:ext cx="3531000" cy="50718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09a47653d_0_182"/>
          <p:cNvSpPr/>
          <p:nvPr/>
        </p:nvSpPr>
        <p:spPr>
          <a:xfrm>
            <a:off x="53926" y="0"/>
            <a:ext cx="12084000" cy="1941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38" name="Google Shape;138;g1309a47653d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02" y="-183580"/>
            <a:ext cx="3249256" cy="23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309a47653d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3250" y="-12"/>
            <a:ext cx="8496749" cy="15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309a47653d_0_182"/>
          <p:cNvSpPr txBox="1"/>
          <p:nvPr/>
        </p:nvSpPr>
        <p:spPr>
          <a:xfrm>
            <a:off x="3189125" y="1404650"/>
            <a:ext cx="568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F5496"/>
                </a:solidFill>
                <a:latin typeface="Lobster"/>
                <a:ea typeface="Lobster"/>
                <a:cs typeface="Lobster"/>
                <a:sym typeface="Lobster"/>
              </a:rPr>
              <a:t>Social Emotional Development</a:t>
            </a:r>
            <a:endParaRPr b="0" i="0" sz="1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1" name="Google Shape;141;g1309a47653d_0_182"/>
          <p:cNvPicPr preferRelativeResize="0"/>
          <p:nvPr/>
        </p:nvPicPr>
        <p:blipFill rotWithShape="1">
          <a:blip r:embed="rId6">
            <a:alphaModFix/>
          </a:blip>
          <a:srcRect b="40112" l="0" r="0" t="40189"/>
          <a:stretch/>
        </p:blipFill>
        <p:spPr>
          <a:xfrm>
            <a:off x="2902425" y="1"/>
            <a:ext cx="6387150" cy="7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309a47653d_0_182"/>
          <p:cNvSpPr txBox="1"/>
          <p:nvPr/>
        </p:nvSpPr>
        <p:spPr>
          <a:xfrm>
            <a:off x="7464025" y="3246075"/>
            <a:ext cx="40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309a47653d_0_182"/>
          <p:cNvSpPr txBox="1"/>
          <p:nvPr/>
        </p:nvSpPr>
        <p:spPr>
          <a:xfrm>
            <a:off x="3733875" y="2746775"/>
            <a:ext cx="84042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Opening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This week we talked about diversity, accepting others, and being proud of what makes us unique. Today, we will use what we have learned to tell our own stories.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Self-Portrait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Create a self portrait that shows us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exactly who you are. Be sure to add vivid details that shows what makes you unique. Think of at least 5 words that you can use to describe yourself. Add those words to your drawing.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309a47653d_0_182"/>
          <p:cNvSpPr txBox="1"/>
          <p:nvPr/>
        </p:nvSpPr>
        <p:spPr>
          <a:xfrm>
            <a:off x="3827250" y="2038775"/>
            <a:ext cx="496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50">
                <a:latin typeface="Montserrat"/>
                <a:ea typeface="Montserrat"/>
                <a:cs typeface="Montserrat"/>
                <a:sym typeface="Montserrat"/>
              </a:rPr>
              <a:t>Telling Your Own Story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309a47653d_0_182"/>
          <p:cNvSpPr txBox="1"/>
          <p:nvPr/>
        </p:nvSpPr>
        <p:spPr>
          <a:xfrm>
            <a:off x="339800" y="2276088"/>
            <a:ext cx="30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/>
              <a:t>Thurs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day, </a:t>
            </a:r>
            <a:r>
              <a:rPr lang="en-US" sz="2000">
                <a:solidFill>
                  <a:srgbClr val="000000"/>
                </a:solidFill>
              </a:rPr>
              <a:t>Ju</a:t>
            </a:r>
            <a:r>
              <a:rPr lang="en-US" sz="2000"/>
              <a:t>ly 14</a:t>
            </a:r>
            <a:r>
              <a:rPr lang="en-US" sz="2000">
                <a:solidFill>
                  <a:srgbClr val="000000"/>
                </a:solidFill>
              </a:rPr>
              <a:t>,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1309a47653d_0_182"/>
          <p:cNvPicPr preferRelativeResize="0"/>
          <p:nvPr/>
        </p:nvPicPr>
        <p:blipFill rotWithShape="1">
          <a:blip r:embed="rId7">
            <a:alphaModFix/>
          </a:blip>
          <a:srcRect b="23596" l="0" r="0" t="7670"/>
          <a:stretch/>
        </p:blipFill>
        <p:spPr>
          <a:xfrm>
            <a:off x="9807850" y="55651"/>
            <a:ext cx="1704975" cy="18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309a47653d_0_182"/>
          <p:cNvPicPr preferRelativeResize="0"/>
          <p:nvPr/>
        </p:nvPicPr>
        <p:blipFill rotWithShape="1">
          <a:blip r:embed="rId8">
            <a:alphaModFix/>
          </a:blip>
          <a:srcRect b="0" l="9238" r="10703" t="0"/>
          <a:stretch/>
        </p:blipFill>
        <p:spPr>
          <a:xfrm>
            <a:off x="218100" y="3420725"/>
            <a:ext cx="3249250" cy="181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1309a47653d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873" y="0"/>
            <a:ext cx="514351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309a47653d_0_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075" y="-25"/>
            <a:ext cx="5143525" cy="685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>
            <a:alpha val="72550"/>
          </a:srgbClr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low confidence" id="158" name="Google Shape;158;g1309a47653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746680" y="-5455638"/>
            <a:ext cx="6597037" cy="1115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309a47653d_0_0"/>
          <p:cNvSpPr/>
          <p:nvPr/>
        </p:nvSpPr>
        <p:spPr>
          <a:xfrm>
            <a:off x="112543" y="1738996"/>
            <a:ext cx="3531000" cy="50718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309a47653d_0_0"/>
          <p:cNvSpPr/>
          <p:nvPr/>
        </p:nvSpPr>
        <p:spPr>
          <a:xfrm>
            <a:off x="53926" y="0"/>
            <a:ext cx="12084000" cy="1941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61" name="Google Shape;161;g1309a47653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102" y="-183580"/>
            <a:ext cx="3249256" cy="23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309a47653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3250" y="-12"/>
            <a:ext cx="8496749" cy="15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309a47653d_0_0"/>
          <p:cNvSpPr txBox="1"/>
          <p:nvPr/>
        </p:nvSpPr>
        <p:spPr>
          <a:xfrm>
            <a:off x="3189125" y="1404650"/>
            <a:ext cx="568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F5496"/>
                </a:solidFill>
                <a:latin typeface="Lobster"/>
                <a:ea typeface="Lobster"/>
                <a:cs typeface="Lobster"/>
                <a:sym typeface="Lobster"/>
              </a:rPr>
              <a:t>Social Emotional Development</a:t>
            </a:r>
            <a:endParaRPr b="0" i="0" sz="1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4" name="Google Shape;164;g1309a47653d_0_0"/>
          <p:cNvPicPr preferRelativeResize="0"/>
          <p:nvPr/>
        </p:nvPicPr>
        <p:blipFill rotWithShape="1">
          <a:blip r:embed="rId6">
            <a:alphaModFix/>
          </a:blip>
          <a:srcRect b="40112" l="0" r="0" t="40189"/>
          <a:stretch/>
        </p:blipFill>
        <p:spPr>
          <a:xfrm>
            <a:off x="2902425" y="1"/>
            <a:ext cx="6387150" cy="7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309a47653d_0_0"/>
          <p:cNvSpPr txBox="1"/>
          <p:nvPr/>
        </p:nvSpPr>
        <p:spPr>
          <a:xfrm>
            <a:off x="7464025" y="3246075"/>
            <a:ext cx="40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309a47653d_0_0"/>
          <p:cNvSpPr txBox="1"/>
          <p:nvPr/>
        </p:nvSpPr>
        <p:spPr>
          <a:xfrm>
            <a:off x="3643550" y="2797575"/>
            <a:ext cx="8404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Opening</a:t>
            </a:r>
            <a:r>
              <a:rPr b="1"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this video clip and prepare to discuss</a:t>
            </a:r>
            <a:endParaRPr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❏"/>
            </a:pPr>
            <a:r>
              <a:rPr lang="en-US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Encanto: All of You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Discussion: 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How does this song at the end of “Encanto” illustrate the importance of community?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Activity: 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Identify 1 person who you consider to be important members of your community. Think about what makes them unique and why you appreciate them. Write a note or draw a picture thanking them for being an important part of your community.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309a47653d_0_0"/>
          <p:cNvSpPr txBox="1"/>
          <p:nvPr/>
        </p:nvSpPr>
        <p:spPr>
          <a:xfrm>
            <a:off x="3643550" y="2089575"/>
            <a:ext cx="779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50">
                <a:latin typeface="Montserrat"/>
                <a:ea typeface="Montserrat"/>
                <a:cs typeface="Montserrat"/>
                <a:sym typeface="Montserrat"/>
              </a:rPr>
              <a:t>Community Friday: What Makes a Community Diverse?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309a47653d_0_0"/>
          <p:cNvSpPr txBox="1"/>
          <p:nvPr/>
        </p:nvSpPr>
        <p:spPr>
          <a:xfrm>
            <a:off x="339800" y="2276088"/>
            <a:ext cx="30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/>
              <a:t>Fri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day, </a:t>
            </a:r>
            <a:r>
              <a:rPr lang="en-US" sz="2000">
                <a:solidFill>
                  <a:srgbClr val="000000"/>
                </a:solidFill>
              </a:rPr>
              <a:t>Ju</a:t>
            </a:r>
            <a:r>
              <a:rPr lang="en-US" sz="2000"/>
              <a:t>ly 15</a:t>
            </a:r>
            <a:r>
              <a:rPr lang="en-US" sz="2000">
                <a:solidFill>
                  <a:srgbClr val="000000"/>
                </a:solidFill>
              </a:rPr>
              <a:t>,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309a47653d_0_0"/>
          <p:cNvPicPr preferRelativeResize="0"/>
          <p:nvPr/>
        </p:nvPicPr>
        <p:blipFill rotWithShape="1">
          <a:blip r:embed="rId8">
            <a:alphaModFix/>
          </a:blip>
          <a:srcRect b="23596" l="0" r="0" t="7670"/>
          <a:stretch/>
        </p:blipFill>
        <p:spPr>
          <a:xfrm>
            <a:off x="9807850" y="55651"/>
            <a:ext cx="1704975" cy="18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309a47653d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800" y="3863324"/>
            <a:ext cx="3339852" cy="1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2022-02-25T21:05:21Z</dcterms:created>
  <dc:creator>re.birth.6528@gmail.com</dc:creator>
</cp:coreProperties>
</file>