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Lobster"/>
      <p:regular r:id="rId12"/>
    </p:embeddedFon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ja/ywAywfWSbhHBqPXUmOXsb6c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regular.fntdata"/><Relationship Id="rId12" Type="http://schemas.openxmlformats.org/officeDocument/2006/relationships/font" Target="fonts/Lobster-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italic.fntdata"/><Relationship Id="rId14" Type="http://schemas.openxmlformats.org/officeDocument/2006/relationships/font" Target="fonts/Montserrat-bold.fntdata"/><Relationship Id="rId17" Type="http://customschemas.google.com/relationships/presentationmetadata" Target="metadata"/><Relationship Id="rId16"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2e708ff921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82" name="Google Shape;82;g12e708ff921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309a5d09a8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99" name="Google Shape;99;g1309a5d09a8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09a5d09a8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16" name="Google Shape;116;g1309a5d09a8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09a5d09a8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33" name="Google Shape;133;g1309a5d09a8_0_1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09a5d09a8_0_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309a5d09a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Students can use a piece of paper and create three columns: Very Important, A Little Important, Not Important. Under each column they can list each of these values. They can also add values that are not listed.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09a5d09a8_0_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309a5d09a8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Discussion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2e708ff92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Gifts could include courage, kindness, bravery, etc.</a:t>
            </a:r>
            <a:endParaRPr/>
          </a:p>
        </p:txBody>
      </p:sp>
      <p:sp>
        <p:nvSpPr>
          <p:cNvPr id="160" name="Google Shape;160;g12e708ff92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www.youtube.com/watch?v=pdjaxS4ME2A" TargetMode="External"/><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2.png"/><Relationship Id="rId7" Type="http://schemas.openxmlformats.org/officeDocument/2006/relationships/image" Target="../media/image9.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2.png"/><Relationship Id="rId7" Type="http://schemas.openxmlformats.org/officeDocument/2006/relationships/hyperlink" Target="https://www.youtube.com/watch?v=z8wT_K-TN4I" TargetMode="External"/><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hyperlink" Target="https://www.youtube.com/watch?v=V92wuGnFxK0" TargetMode="External"/><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alpha val="72550"/>
          </a:srgbClr>
        </a:solidFill>
      </p:bgPr>
    </p:bg>
    <p:spTree>
      <p:nvGrpSpPr>
        <p:cNvPr id="83" name="Shape 83"/>
        <p:cNvGrpSpPr/>
        <p:nvPr/>
      </p:nvGrpSpPr>
      <p:grpSpPr>
        <a:xfrm>
          <a:off x="0" y="0"/>
          <a:ext cx="0" cy="0"/>
          <a:chOff x="0" y="0"/>
          <a:chExt cx="0" cy="0"/>
        </a:xfrm>
      </p:grpSpPr>
      <p:pic>
        <p:nvPicPr>
          <p:cNvPr descr="Shape&#10;&#10;Description automatically generated with low confidence" id="84" name="Google Shape;84;g12e708ff921_0_91"/>
          <p:cNvPicPr preferRelativeResize="0"/>
          <p:nvPr/>
        </p:nvPicPr>
        <p:blipFill rotWithShape="1">
          <a:blip r:embed="rId3">
            <a:alphaModFix/>
          </a:blip>
          <a:srcRect b="0" l="0" r="0" t="0"/>
          <a:stretch/>
        </p:blipFill>
        <p:spPr>
          <a:xfrm rot="-5400000">
            <a:off x="5746680" y="-5455638"/>
            <a:ext cx="6597037" cy="11155682"/>
          </a:xfrm>
          <a:prstGeom prst="rect">
            <a:avLst/>
          </a:prstGeom>
          <a:noFill/>
          <a:ln>
            <a:noFill/>
          </a:ln>
        </p:spPr>
      </p:pic>
      <p:sp>
        <p:nvSpPr>
          <p:cNvPr id="85" name="Google Shape;85;g12e708ff921_0_91"/>
          <p:cNvSpPr/>
          <p:nvPr/>
        </p:nvSpPr>
        <p:spPr>
          <a:xfrm>
            <a:off x="112543" y="1738996"/>
            <a:ext cx="3531000" cy="5071800"/>
          </a:xfrm>
          <a:prstGeom prst="rect">
            <a:avLst/>
          </a:prstGeom>
          <a:solidFill>
            <a:srgbClr val="B3C6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g12e708ff921_0_91"/>
          <p:cNvSpPr/>
          <p:nvPr/>
        </p:nvSpPr>
        <p:spPr>
          <a:xfrm>
            <a:off x="53926" y="0"/>
            <a:ext cx="12084000" cy="19413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87" name="Google Shape;87;g12e708ff921_0_91"/>
          <p:cNvPicPr preferRelativeResize="0"/>
          <p:nvPr/>
        </p:nvPicPr>
        <p:blipFill rotWithShape="1">
          <a:blip r:embed="rId4">
            <a:alphaModFix/>
          </a:blip>
          <a:srcRect b="0" l="0" r="0" t="0"/>
          <a:stretch/>
        </p:blipFill>
        <p:spPr>
          <a:xfrm>
            <a:off x="218102" y="-183580"/>
            <a:ext cx="3249256" cy="2324700"/>
          </a:xfrm>
          <a:prstGeom prst="rect">
            <a:avLst/>
          </a:prstGeom>
          <a:noFill/>
          <a:ln>
            <a:noFill/>
          </a:ln>
        </p:spPr>
      </p:pic>
      <p:pic>
        <p:nvPicPr>
          <p:cNvPr id="88" name="Google Shape;88;g12e708ff921_0_91"/>
          <p:cNvPicPr preferRelativeResize="0"/>
          <p:nvPr/>
        </p:nvPicPr>
        <p:blipFill rotWithShape="1">
          <a:blip r:embed="rId5">
            <a:alphaModFix/>
          </a:blip>
          <a:srcRect b="0" l="0" r="0" t="0"/>
          <a:stretch/>
        </p:blipFill>
        <p:spPr>
          <a:xfrm>
            <a:off x="1783250" y="-12"/>
            <a:ext cx="8496749" cy="1579925"/>
          </a:xfrm>
          <a:prstGeom prst="rect">
            <a:avLst/>
          </a:prstGeom>
          <a:noFill/>
          <a:ln>
            <a:noFill/>
          </a:ln>
        </p:spPr>
      </p:pic>
      <p:sp>
        <p:nvSpPr>
          <p:cNvPr id="89" name="Google Shape;89;g12e708ff921_0_91"/>
          <p:cNvSpPr txBox="1"/>
          <p:nvPr/>
        </p:nvSpPr>
        <p:spPr>
          <a:xfrm>
            <a:off x="3189125" y="1404650"/>
            <a:ext cx="5685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rgbClr val="2F5496"/>
                </a:solidFill>
                <a:latin typeface="Lobster"/>
                <a:ea typeface="Lobster"/>
                <a:cs typeface="Lobster"/>
                <a:sym typeface="Lobster"/>
              </a:rPr>
              <a:t>Social Emotional Development</a:t>
            </a:r>
            <a:endParaRPr b="0" i="0" sz="1400" u="none" cap="none" strike="noStrike">
              <a:solidFill>
                <a:srgbClr val="000000"/>
              </a:solidFill>
              <a:latin typeface="Lobster"/>
              <a:ea typeface="Lobster"/>
              <a:cs typeface="Lobster"/>
              <a:sym typeface="Lobster"/>
            </a:endParaRPr>
          </a:p>
        </p:txBody>
      </p:sp>
      <p:pic>
        <p:nvPicPr>
          <p:cNvPr id="90" name="Google Shape;90;g12e708ff921_0_91"/>
          <p:cNvPicPr preferRelativeResize="0"/>
          <p:nvPr/>
        </p:nvPicPr>
        <p:blipFill rotWithShape="1">
          <a:blip r:embed="rId6">
            <a:alphaModFix/>
          </a:blip>
          <a:srcRect b="40112" l="0" r="0" t="40189"/>
          <a:stretch/>
        </p:blipFill>
        <p:spPr>
          <a:xfrm>
            <a:off x="2902425" y="1"/>
            <a:ext cx="6387150" cy="705200"/>
          </a:xfrm>
          <a:prstGeom prst="rect">
            <a:avLst/>
          </a:prstGeom>
          <a:noFill/>
          <a:ln>
            <a:noFill/>
          </a:ln>
        </p:spPr>
      </p:pic>
      <p:sp>
        <p:nvSpPr>
          <p:cNvPr id="91" name="Google Shape;91;g12e708ff921_0_91"/>
          <p:cNvSpPr txBox="1"/>
          <p:nvPr/>
        </p:nvSpPr>
        <p:spPr>
          <a:xfrm>
            <a:off x="7464025" y="3246075"/>
            <a:ext cx="404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2" name="Google Shape;92;g12e708ff921_0_91"/>
          <p:cNvSpPr txBox="1"/>
          <p:nvPr/>
        </p:nvSpPr>
        <p:spPr>
          <a:xfrm>
            <a:off x="3643550" y="2797550"/>
            <a:ext cx="8404200" cy="412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000000"/>
                </a:solidFill>
                <a:latin typeface="Calibri"/>
                <a:ea typeface="Calibri"/>
                <a:cs typeface="Calibri"/>
                <a:sym typeface="Calibri"/>
              </a:rPr>
              <a:t>Opening</a:t>
            </a:r>
            <a:r>
              <a:rPr b="1" i="0" lang="en-US" sz="1600" u="none" cap="none" strike="noStrike">
                <a:solidFill>
                  <a:srgbClr val="000000"/>
                </a:solidFill>
                <a:latin typeface="Calibri"/>
                <a:ea typeface="Calibri"/>
                <a:cs typeface="Calibri"/>
                <a:sym typeface="Calibri"/>
              </a:rPr>
              <a:t>: </a:t>
            </a:r>
            <a:r>
              <a:rPr lang="en-US" sz="1600">
                <a:latin typeface="Calibri"/>
                <a:ea typeface="Calibri"/>
                <a:cs typeface="Calibri"/>
                <a:sym typeface="Calibri"/>
              </a:rPr>
              <a:t>Let’s watch this video and discuss some ways to build our confidence and self-esteem.</a:t>
            </a:r>
            <a:endParaRPr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lang="en-US" sz="1600" u="sng">
                <a:solidFill>
                  <a:schemeClr val="hlink"/>
                </a:solidFill>
                <a:latin typeface="Calibri"/>
                <a:ea typeface="Calibri"/>
                <a:cs typeface="Calibri"/>
                <a:sym typeface="Calibri"/>
                <a:hlinkClick r:id="rId7"/>
              </a:rPr>
              <a:t>Building Confidence</a:t>
            </a:r>
            <a:endParaRPr sz="16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b="1" lang="en-US" sz="1600">
                <a:solidFill>
                  <a:schemeClr val="dk1"/>
                </a:solidFill>
                <a:latin typeface="Calibri"/>
                <a:ea typeface="Calibri"/>
                <a:cs typeface="Calibri"/>
                <a:sym typeface="Calibri"/>
              </a:rPr>
              <a:t>Discussion: </a:t>
            </a:r>
            <a:r>
              <a:rPr lang="en-US" sz="1600" u="sng">
                <a:solidFill>
                  <a:schemeClr val="dk1"/>
                </a:solidFill>
                <a:latin typeface="Calibri"/>
                <a:ea typeface="Calibri"/>
                <a:cs typeface="Calibri"/>
                <a:sym typeface="Calibri"/>
              </a:rPr>
              <a:t>Confidence</a:t>
            </a:r>
            <a:r>
              <a:rPr lang="en-US" sz="1600">
                <a:solidFill>
                  <a:schemeClr val="dk1"/>
                </a:solidFill>
                <a:latin typeface="Calibri"/>
                <a:ea typeface="Calibri"/>
                <a:cs typeface="Calibri"/>
                <a:sym typeface="Calibri"/>
              </a:rPr>
              <a:t> is believing in yourself and your abilities. When you are confident, it means you recognize the things you are good at and are happy to try new things too! Good </a:t>
            </a:r>
            <a:r>
              <a:rPr lang="en-US" sz="1600" u="sng">
                <a:solidFill>
                  <a:schemeClr val="dk1"/>
                </a:solidFill>
                <a:latin typeface="Calibri"/>
                <a:ea typeface="Calibri"/>
                <a:cs typeface="Calibri"/>
                <a:sym typeface="Calibri"/>
              </a:rPr>
              <a:t>Self-Esteem </a:t>
            </a:r>
            <a:r>
              <a:rPr lang="en-US" sz="1600">
                <a:solidFill>
                  <a:schemeClr val="dk1"/>
                </a:solidFill>
                <a:latin typeface="Calibri"/>
                <a:ea typeface="Calibri"/>
                <a:cs typeface="Calibri"/>
                <a:sym typeface="Calibri"/>
              </a:rPr>
              <a:t>means you accept yourself and feel positive about yourself just the way you are.</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There were many great ideas in this video about how to build our confidence and self-esteem. Which one of these will you remember this week? Why?</a:t>
            </a:r>
            <a:endParaRPr b="1" sz="1600">
              <a:latin typeface="Calibri"/>
              <a:ea typeface="Calibri"/>
              <a:cs typeface="Calibri"/>
              <a:sym typeface="Calibri"/>
            </a:endParaRPr>
          </a:p>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Don’t compare yourself to others</a:t>
            </a:r>
            <a:endParaRPr sz="1600">
              <a:latin typeface="Calibri"/>
              <a:ea typeface="Calibri"/>
              <a:cs typeface="Calibri"/>
              <a:sym typeface="Calibri"/>
            </a:endParaRPr>
          </a:p>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Things take practice so don’t be hard on yourself</a:t>
            </a:r>
            <a:endParaRPr sz="1600">
              <a:latin typeface="Calibri"/>
              <a:ea typeface="Calibri"/>
              <a:cs typeface="Calibri"/>
              <a:sym typeface="Calibri"/>
            </a:endParaRPr>
          </a:p>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Turn down negative self talk</a:t>
            </a:r>
            <a:endParaRPr sz="1600">
              <a:latin typeface="Calibri"/>
              <a:ea typeface="Calibri"/>
              <a:cs typeface="Calibri"/>
              <a:sym typeface="Calibri"/>
            </a:endParaRPr>
          </a:p>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Set realistic goals</a:t>
            </a:r>
            <a:endParaRPr sz="1600">
              <a:latin typeface="Calibri"/>
              <a:ea typeface="Calibri"/>
              <a:cs typeface="Calibri"/>
              <a:sym typeface="Calibri"/>
            </a:endParaRPr>
          </a:p>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Keep trying and don’t give up</a:t>
            </a:r>
            <a:endParaRPr sz="1600">
              <a:latin typeface="Calibri"/>
              <a:ea typeface="Calibri"/>
              <a:cs typeface="Calibri"/>
              <a:sym typeface="Calibri"/>
            </a:endParaRPr>
          </a:p>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Embrace constructive criticism</a:t>
            </a:r>
            <a:endParaRPr sz="1600">
              <a:latin typeface="Calibri"/>
              <a:ea typeface="Calibri"/>
              <a:cs typeface="Calibri"/>
              <a:sym typeface="Calibri"/>
            </a:endParaRPr>
          </a:p>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Believe in yourself and celebrate your differences</a:t>
            </a:r>
            <a:endParaRPr sz="1600">
              <a:latin typeface="Calibri"/>
              <a:ea typeface="Calibri"/>
              <a:cs typeface="Calibri"/>
              <a:sym typeface="Calibri"/>
            </a:endParaRPr>
          </a:p>
        </p:txBody>
      </p:sp>
      <p:sp>
        <p:nvSpPr>
          <p:cNvPr id="93" name="Google Shape;93;g12e708ff921_0_91"/>
          <p:cNvSpPr txBox="1"/>
          <p:nvPr/>
        </p:nvSpPr>
        <p:spPr>
          <a:xfrm>
            <a:off x="3643550" y="1989650"/>
            <a:ext cx="7692300" cy="807900"/>
          </a:xfrm>
          <a:prstGeom prst="rect">
            <a:avLst/>
          </a:prstGeom>
          <a:noFill/>
          <a:ln>
            <a:noFill/>
          </a:ln>
        </p:spPr>
        <p:txBody>
          <a:bodyPr anchorCtr="0" anchor="t" bIns="45700" lIns="91425" spcFirstLastPara="1" rIns="91425" wrap="square" tIns="45700">
            <a:normAutofit fontScale="77500"/>
          </a:bodyPr>
          <a:lstStyle/>
          <a:p>
            <a:pPr indent="0" lvl="0" marL="0" rtl="0" algn="l">
              <a:spcBef>
                <a:spcPts val="0"/>
              </a:spcBef>
              <a:spcAft>
                <a:spcPts val="0"/>
              </a:spcAft>
              <a:buNone/>
            </a:pPr>
            <a:r>
              <a:rPr b="1" lang="en-US" sz="4250">
                <a:latin typeface="Montserrat"/>
                <a:ea typeface="Montserrat"/>
                <a:cs typeface="Montserrat"/>
                <a:sym typeface="Montserrat"/>
              </a:rPr>
              <a:t>EVERYONE is Good at Something</a:t>
            </a:r>
            <a:endParaRPr sz="2400">
              <a:solidFill>
                <a:srgbClr val="000000"/>
              </a:solidFill>
              <a:latin typeface="Calibri"/>
              <a:ea typeface="Calibri"/>
              <a:cs typeface="Calibri"/>
              <a:sym typeface="Calibri"/>
            </a:endParaRPr>
          </a:p>
        </p:txBody>
      </p:sp>
      <p:sp>
        <p:nvSpPr>
          <p:cNvPr id="94" name="Google Shape;94;g12e708ff921_0_91"/>
          <p:cNvSpPr txBox="1"/>
          <p:nvPr/>
        </p:nvSpPr>
        <p:spPr>
          <a:xfrm>
            <a:off x="339800" y="2276088"/>
            <a:ext cx="30765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2000" u="none" cap="none" strike="noStrike">
                <a:solidFill>
                  <a:srgbClr val="000000"/>
                </a:solidFill>
                <a:latin typeface="Arial"/>
                <a:ea typeface="Arial"/>
                <a:cs typeface="Arial"/>
                <a:sym typeface="Arial"/>
              </a:rPr>
              <a:t>Monday, </a:t>
            </a:r>
            <a:r>
              <a:rPr lang="en-US" sz="2000">
                <a:solidFill>
                  <a:srgbClr val="000000"/>
                </a:solidFill>
              </a:rPr>
              <a:t>June 2</a:t>
            </a:r>
            <a:r>
              <a:rPr lang="en-US" sz="2000"/>
              <a:t>7</a:t>
            </a:r>
            <a:r>
              <a:rPr lang="en-US" sz="2000">
                <a:solidFill>
                  <a:srgbClr val="000000"/>
                </a:solidFill>
              </a:rPr>
              <a:t>,</a:t>
            </a:r>
            <a:r>
              <a:rPr b="0" i="0" lang="en-US" sz="2000" u="none" cap="none" strike="noStrike">
                <a:solidFill>
                  <a:srgbClr val="000000"/>
                </a:solidFill>
                <a:latin typeface="Arial"/>
                <a:ea typeface="Arial"/>
                <a:cs typeface="Arial"/>
                <a:sym typeface="Arial"/>
              </a:rPr>
              <a:t> 2022</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95" name="Google Shape;95;g12e708ff921_0_91"/>
          <p:cNvPicPr preferRelativeResize="0"/>
          <p:nvPr/>
        </p:nvPicPr>
        <p:blipFill>
          <a:blip r:embed="rId8">
            <a:alphaModFix/>
          </a:blip>
          <a:stretch>
            <a:fillRect/>
          </a:stretch>
        </p:blipFill>
        <p:spPr>
          <a:xfrm>
            <a:off x="8989875" y="170575"/>
            <a:ext cx="2857500" cy="1600200"/>
          </a:xfrm>
          <a:prstGeom prst="rect">
            <a:avLst/>
          </a:prstGeom>
          <a:noFill/>
          <a:ln>
            <a:noFill/>
          </a:ln>
        </p:spPr>
      </p:pic>
      <p:pic>
        <p:nvPicPr>
          <p:cNvPr id="96" name="Google Shape;96;g12e708ff921_0_91"/>
          <p:cNvPicPr preferRelativeResize="0"/>
          <p:nvPr/>
        </p:nvPicPr>
        <p:blipFill>
          <a:blip r:embed="rId9">
            <a:alphaModFix/>
          </a:blip>
          <a:stretch>
            <a:fillRect/>
          </a:stretch>
        </p:blipFill>
        <p:spPr>
          <a:xfrm>
            <a:off x="621350" y="2984100"/>
            <a:ext cx="2442751" cy="3883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alpha val="72550"/>
          </a:srgbClr>
        </a:solidFill>
      </p:bgPr>
    </p:bg>
    <p:spTree>
      <p:nvGrpSpPr>
        <p:cNvPr id="100" name="Shape 100"/>
        <p:cNvGrpSpPr/>
        <p:nvPr/>
      </p:nvGrpSpPr>
      <p:grpSpPr>
        <a:xfrm>
          <a:off x="0" y="0"/>
          <a:ext cx="0" cy="0"/>
          <a:chOff x="0" y="0"/>
          <a:chExt cx="0" cy="0"/>
        </a:xfrm>
      </p:grpSpPr>
      <p:pic>
        <p:nvPicPr>
          <p:cNvPr descr="Shape&#10;&#10;Description automatically generated with low confidence" id="101" name="Google Shape;101;g1309a5d09a8_0_91"/>
          <p:cNvPicPr preferRelativeResize="0"/>
          <p:nvPr/>
        </p:nvPicPr>
        <p:blipFill rotWithShape="1">
          <a:blip r:embed="rId3">
            <a:alphaModFix/>
          </a:blip>
          <a:srcRect b="0" l="0" r="0" t="0"/>
          <a:stretch/>
        </p:blipFill>
        <p:spPr>
          <a:xfrm rot="-5400000">
            <a:off x="5746680" y="-5455638"/>
            <a:ext cx="6597037" cy="11155682"/>
          </a:xfrm>
          <a:prstGeom prst="rect">
            <a:avLst/>
          </a:prstGeom>
          <a:noFill/>
          <a:ln>
            <a:noFill/>
          </a:ln>
        </p:spPr>
      </p:pic>
      <p:sp>
        <p:nvSpPr>
          <p:cNvPr id="102" name="Google Shape;102;g1309a5d09a8_0_91"/>
          <p:cNvSpPr/>
          <p:nvPr/>
        </p:nvSpPr>
        <p:spPr>
          <a:xfrm>
            <a:off x="112543" y="1738996"/>
            <a:ext cx="3531000" cy="5071800"/>
          </a:xfrm>
          <a:prstGeom prst="rect">
            <a:avLst/>
          </a:prstGeom>
          <a:solidFill>
            <a:srgbClr val="B3C6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g1309a5d09a8_0_91"/>
          <p:cNvSpPr/>
          <p:nvPr/>
        </p:nvSpPr>
        <p:spPr>
          <a:xfrm>
            <a:off x="53926" y="0"/>
            <a:ext cx="12084000" cy="19413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104" name="Google Shape;104;g1309a5d09a8_0_91"/>
          <p:cNvPicPr preferRelativeResize="0"/>
          <p:nvPr/>
        </p:nvPicPr>
        <p:blipFill rotWithShape="1">
          <a:blip r:embed="rId4">
            <a:alphaModFix/>
          </a:blip>
          <a:srcRect b="0" l="0" r="0" t="0"/>
          <a:stretch/>
        </p:blipFill>
        <p:spPr>
          <a:xfrm>
            <a:off x="218102" y="-183580"/>
            <a:ext cx="3249256" cy="2324700"/>
          </a:xfrm>
          <a:prstGeom prst="rect">
            <a:avLst/>
          </a:prstGeom>
          <a:noFill/>
          <a:ln>
            <a:noFill/>
          </a:ln>
        </p:spPr>
      </p:pic>
      <p:pic>
        <p:nvPicPr>
          <p:cNvPr id="105" name="Google Shape;105;g1309a5d09a8_0_91"/>
          <p:cNvPicPr preferRelativeResize="0"/>
          <p:nvPr/>
        </p:nvPicPr>
        <p:blipFill rotWithShape="1">
          <a:blip r:embed="rId5">
            <a:alphaModFix/>
          </a:blip>
          <a:srcRect b="0" l="0" r="0" t="0"/>
          <a:stretch/>
        </p:blipFill>
        <p:spPr>
          <a:xfrm>
            <a:off x="1783250" y="-12"/>
            <a:ext cx="8496749" cy="1579925"/>
          </a:xfrm>
          <a:prstGeom prst="rect">
            <a:avLst/>
          </a:prstGeom>
          <a:noFill/>
          <a:ln>
            <a:noFill/>
          </a:ln>
        </p:spPr>
      </p:pic>
      <p:sp>
        <p:nvSpPr>
          <p:cNvPr id="106" name="Google Shape;106;g1309a5d09a8_0_91"/>
          <p:cNvSpPr txBox="1"/>
          <p:nvPr/>
        </p:nvSpPr>
        <p:spPr>
          <a:xfrm>
            <a:off x="3189125" y="1404650"/>
            <a:ext cx="5685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rgbClr val="2F5496"/>
                </a:solidFill>
                <a:latin typeface="Lobster"/>
                <a:ea typeface="Lobster"/>
                <a:cs typeface="Lobster"/>
                <a:sym typeface="Lobster"/>
              </a:rPr>
              <a:t>Social Emotional Development</a:t>
            </a:r>
            <a:endParaRPr b="0" i="0" sz="1400" u="none" cap="none" strike="noStrike">
              <a:solidFill>
                <a:srgbClr val="000000"/>
              </a:solidFill>
              <a:latin typeface="Lobster"/>
              <a:ea typeface="Lobster"/>
              <a:cs typeface="Lobster"/>
              <a:sym typeface="Lobster"/>
            </a:endParaRPr>
          </a:p>
        </p:txBody>
      </p:sp>
      <p:pic>
        <p:nvPicPr>
          <p:cNvPr id="107" name="Google Shape;107;g1309a5d09a8_0_91"/>
          <p:cNvPicPr preferRelativeResize="0"/>
          <p:nvPr/>
        </p:nvPicPr>
        <p:blipFill rotWithShape="1">
          <a:blip r:embed="rId6">
            <a:alphaModFix/>
          </a:blip>
          <a:srcRect b="40112" l="0" r="0" t="40189"/>
          <a:stretch/>
        </p:blipFill>
        <p:spPr>
          <a:xfrm>
            <a:off x="2902425" y="1"/>
            <a:ext cx="6387150" cy="705200"/>
          </a:xfrm>
          <a:prstGeom prst="rect">
            <a:avLst/>
          </a:prstGeom>
          <a:noFill/>
          <a:ln>
            <a:noFill/>
          </a:ln>
        </p:spPr>
      </p:pic>
      <p:sp>
        <p:nvSpPr>
          <p:cNvPr id="108" name="Google Shape;108;g1309a5d09a8_0_91"/>
          <p:cNvSpPr txBox="1"/>
          <p:nvPr/>
        </p:nvSpPr>
        <p:spPr>
          <a:xfrm>
            <a:off x="7464025" y="3246075"/>
            <a:ext cx="404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9" name="Google Shape;109;g1309a5d09a8_0_91"/>
          <p:cNvSpPr txBox="1"/>
          <p:nvPr/>
        </p:nvSpPr>
        <p:spPr>
          <a:xfrm>
            <a:off x="3641325" y="2797550"/>
            <a:ext cx="8496900" cy="407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2300">
                <a:solidFill>
                  <a:srgbClr val="000000"/>
                </a:solidFill>
                <a:latin typeface="Calibri"/>
                <a:ea typeface="Calibri"/>
                <a:cs typeface="Calibri"/>
                <a:sym typeface="Calibri"/>
              </a:rPr>
              <a:t>Opening</a:t>
            </a:r>
            <a:r>
              <a:rPr b="1" i="0" lang="en-US" sz="2300" u="none" cap="none" strike="noStrike">
                <a:solidFill>
                  <a:srgbClr val="000000"/>
                </a:solidFill>
                <a:latin typeface="Calibri"/>
                <a:ea typeface="Calibri"/>
                <a:cs typeface="Calibri"/>
                <a:sym typeface="Calibri"/>
              </a:rPr>
              <a:t>: </a:t>
            </a:r>
            <a:r>
              <a:rPr lang="en-US" sz="2300">
                <a:latin typeface="Calibri"/>
                <a:ea typeface="Calibri"/>
                <a:cs typeface="Calibri"/>
                <a:sym typeface="Calibri"/>
              </a:rPr>
              <a:t>Yesterday we learned that confidence is like a muscle that we can work on to get stronger and stronger. Today we will work on building our confidence by highlighting some of our strengths. We will also think about one thing we want to get better at and come up with a plan to help us improve.</a:t>
            </a:r>
            <a:endParaRPr sz="2300">
              <a:solidFill>
                <a:srgbClr val="000000"/>
              </a:solidFill>
              <a:latin typeface="Calibri"/>
              <a:ea typeface="Calibri"/>
              <a:cs typeface="Calibri"/>
              <a:sym typeface="Calibri"/>
            </a:endParaRPr>
          </a:p>
          <a:p>
            <a:pPr indent="0" lvl="0" marL="0" rtl="0" algn="l">
              <a:spcBef>
                <a:spcPts val="0"/>
              </a:spcBef>
              <a:spcAft>
                <a:spcPts val="0"/>
              </a:spcAft>
              <a:buNone/>
            </a:pPr>
            <a:r>
              <a:t/>
            </a:r>
            <a:endParaRPr sz="2300">
              <a:solidFill>
                <a:srgbClr val="000000"/>
              </a:solidFill>
              <a:latin typeface="Calibri"/>
              <a:ea typeface="Calibri"/>
              <a:cs typeface="Calibri"/>
              <a:sym typeface="Calibri"/>
            </a:endParaRPr>
          </a:p>
          <a:p>
            <a:pPr indent="0" lvl="0" marL="0" rtl="0" algn="l">
              <a:spcBef>
                <a:spcPts val="0"/>
              </a:spcBef>
              <a:spcAft>
                <a:spcPts val="0"/>
              </a:spcAft>
              <a:buNone/>
            </a:pPr>
            <a:r>
              <a:rPr b="1" lang="en-US" sz="2300">
                <a:solidFill>
                  <a:srgbClr val="000000"/>
                </a:solidFill>
                <a:latin typeface="Calibri"/>
                <a:ea typeface="Calibri"/>
                <a:cs typeface="Calibri"/>
                <a:sym typeface="Calibri"/>
              </a:rPr>
              <a:t>Activity: </a:t>
            </a:r>
            <a:r>
              <a:rPr lang="en-US" sz="2300">
                <a:solidFill>
                  <a:srgbClr val="000000"/>
                </a:solidFill>
                <a:latin typeface="Calibri"/>
                <a:ea typeface="Calibri"/>
                <a:cs typeface="Calibri"/>
                <a:sym typeface="Calibri"/>
              </a:rPr>
              <a:t>I </a:t>
            </a:r>
            <a:r>
              <a:rPr lang="en-US" sz="2300">
                <a:latin typeface="Calibri"/>
                <a:ea typeface="Calibri"/>
                <a:cs typeface="Calibri"/>
                <a:sym typeface="Calibri"/>
              </a:rPr>
              <a:t>Am Good At/I Want to Get Better At</a:t>
            </a:r>
            <a:endParaRPr sz="2300">
              <a:latin typeface="Calibri"/>
              <a:ea typeface="Calibri"/>
              <a:cs typeface="Calibri"/>
              <a:sym typeface="Calibri"/>
            </a:endParaRPr>
          </a:p>
          <a:p>
            <a:pPr indent="-374650" lvl="0" marL="457200" rtl="0" algn="l">
              <a:spcBef>
                <a:spcPts val="0"/>
              </a:spcBef>
              <a:spcAft>
                <a:spcPts val="0"/>
              </a:spcAft>
              <a:buSzPts val="2300"/>
              <a:buFont typeface="Calibri"/>
              <a:buAutoNum type="arabicPeriod"/>
            </a:pPr>
            <a:r>
              <a:rPr lang="en-US" sz="2300">
                <a:latin typeface="Calibri"/>
                <a:ea typeface="Calibri"/>
                <a:cs typeface="Calibri"/>
                <a:sym typeface="Calibri"/>
              </a:rPr>
              <a:t>Think of at least 3 things you are good at. Write or draw a picture to explain your skill.</a:t>
            </a:r>
            <a:endParaRPr sz="2300">
              <a:latin typeface="Calibri"/>
              <a:ea typeface="Calibri"/>
              <a:cs typeface="Calibri"/>
              <a:sym typeface="Calibri"/>
            </a:endParaRPr>
          </a:p>
          <a:p>
            <a:pPr indent="-374650" lvl="0" marL="457200" rtl="0" algn="l">
              <a:spcBef>
                <a:spcPts val="0"/>
              </a:spcBef>
              <a:spcAft>
                <a:spcPts val="0"/>
              </a:spcAft>
              <a:buSzPts val="2300"/>
              <a:buFont typeface="Calibri"/>
              <a:buAutoNum type="arabicPeriod"/>
            </a:pPr>
            <a:r>
              <a:rPr lang="en-US" sz="2300">
                <a:latin typeface="Calibri"/>
                <a:ea typeface="Calibri"/>
                <a:cs typeface="Calibri"/>
                <a:sym typeface="Calibri"/>
              </a:rPr>
              <a:t>Now, think of one thing you want to improve on. What are 3 small steps you can take to get better? </a:t>
            </a:r>
            <a:endParaRPr b="0" i="0" sz="2300" u="none" cap="none" strike="noStrike">
              <a:solidFill>
                <a:srgbClr val="000000"/>
              </a:solidFill>
              <a:latin typeface="Calibri"/>
              <a:ea typeface="Calibri"/>
              <a:cs typeface="Calibri"/>
              <a:sym typeface="Calibri"/>
            </a:endParaRPr>
          </a:p>
        </p:txBody>
      </p:sp>
      <p:sp>
        <p:nvSpPr>
          <p:cNvPr id="110" name="Google Shape;110;g1309a5d09a8_0_91"/>
          <p:cNvSpPr txBox="1"/>
          <p:nvPr/>
        </p:nvSpPr>
        <p:spPr>
          <a:xfrm>
            <a:off x="3733875" y="1989650"/>
            <a:ext cx="7055700" cy="807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688"/>
              <a:buNone/>
            </a:pPr>
            <a:r>
              <a:rPr b="1" lang="en-US" sz="3056">
                <a:latin typeface="Montserrat"/>
                <a:ea typeface="Montserrat"/>
                <a:cs typeface="Montserrat"/>
                <a:sym typeface="Montserrat"/>
              </a:rPr>
              <a:t>How do we build ourselves up?</a:t>
            </a:r>
            <a:endParaRPr sz="1900">
              <a:solidFill>
                <a:srgbClr val="000000"/>
              </a:solidFill>
              <a:latin typeface="Calibri"/>
              <a:ea typeface="Calibri"/>
              <a:cs typeface="Calibri"/>
              <a:sym typeface="Calibri"/>
            </a:endParaRPr>
          </a:p>
        </p:txBody>
      </p:sp>
      <p:sp>
        <p:nvSpPr>
          <p:cNvPr id="111" name="Google Shape;111;g1309a5d09a8_0_91"/>
          <p:cNvSpPr txBox="1"/>
          <p:nvPr/>
        </p:nvSpPr>
        <p:spPr>
          <a:xfrm>
            <a:off x="339800" y="2276088"/>
            <a:ext cx="30765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US" sz="2000"/>
              <a:t>Tues</a:t>
            </a:r>
            <a:r>
              <a:rPr b="0" i="0" lang="en-US" sz="2000" u="none" cap="none" strike="noStrike">
                <a:solidFill>
                  <a:srgbClr val="000000"/>
                </a:solidFill>
                <a:latin typeface="Arial"/>
                <a:ea typeface="Arial"/>
                <a:cs typeface="Arial"/>
                <a:sym typeface="Arial"/>
              </a:rPr>
              <a:t>day, </a:t>
            </a:r>
            <a:r>
              <a:rPr lang="en-US" sz="2000">
                <a:solidFill>
                  <a:srgbClr val="000000"/>
                </a:solidFill>
              </a:rPr>
              <a:t>June 2</a:t>
            </a:r>
            <a:r>
              <a:rPr lang="en-US" sz="2000"/>
              <a:t>8</a:t>
            </a:r>
            <a:r>
              <a:rPr lang="en-US" sz="2000">
                <a:solidFill>
                  <a:srgbClr val="000000"/>
                </a:solidFill>
              </a:rPr>
              <a:t>,</a:t>
            </a:r>
            <a:r>
              <a:rPr b="0" i="0" lang="en-US" sz="2000" u="none" cap="none" strike="noStrike">
                <a:solidFill>
                  <a:srgbClr val="000000"/>
                </a:solidFill>
                <a:latin typeface="Arial"/>
                <a:ea typeface="Arial"/>
                <a:cs typeface="Arial"/>
                <a:sym typeface="Arial"/>
              </a:rPr>
              <a:t> 2022</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12" name="Google Shape;112;g1309a5d09a8_0_91"/>
          <p:cNvPicPr preferRelativeResize="0"/>
          <p:nvPr/>
        </p:nvPicPr>
        <p:blipFill>
          <a:blip r:embed="rId7">
            <a:alphaModFix/>
          </a:blip>
          <a:stretch>
            <a:fillRect/>
          </a:stretch>
        </p:blipFill>
        <p:spPr>
          <a:xfrm>
            <a:off x="9198125" y="170550"/>
            <a:ext cx="2857500" cy="1600200"/>
          </a:xfrm>
          <a:prstGeom prst="rect">
            <a:avLst/>
          </a:prstGeom>
          <a:noFill/>
          <a:ln cap="flat" cmpd="sng" w="12700">
            <a:solidFill>
              <a:schemeClr val="accent6"/>
            </a:solidFill>
            <a:prstDash val="solid"/>
            <a:miter lim="8000"/>
            <a:headEnd len="sm" w="sm" type="none"/>
            <a:tailEnd len="sm" w="sm" type="none"/>
          </a:ln>
        </p:spPr>
      </p:pic>
      <p:pic>
        <p:nvPicPr>
          <p:cNvPr id="113" name="Google Shape;113;g1309a5d09a8_0_91"/>
          <p:cNvPicPr preferRelativeResize="0"/>
          <p:nvPr/>
        </p:nvPicPr>
        <p:blipFill>
          <a:blip r:embed="rId8">
            <a:alphaModFix/>
          </a:blip>
          <a:stretch>
            <a:fillRect/>
          </a:stretch>
        </p:blipFill>
        <p:spPr>
          <a:xfrm>
            <a:off x="200650" y="3043750"/>
            <a:ext cx="3354800" cy="35866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alpha val="72550"/>
          </a:srgbClr>
        </a:solidFill>
      </p:bgPr>
    </p:bg>
    <p:spTree>
      <p:nvGrpSpPr>
        <p:cNvPr id="117" name="Shape 117"/>
        <p:cNvGrpSpPr/>
        <p:nvPr/>
      </p:nvGrpSpPr>
      <p:grpSpPr>
        <a:xfrm>
          <a:off x="0" y="0"/>
          <a:ext cx="0" cy="0"/>
          <a:chOff x="0" y="0"/>
          <a:chExt cx="0" cy="0"/>
        </a:xfrm>
      </p:grpSpPr>
      <p:pic>
        <p:nvPicPr>
          <p:cNvPr descr="Shape&#10;&#10;Description automatically generated with low confidence" id="118" name="Google Shape;118;g1309a5d09a8_0_182"/>
          <p:cNvPicPr preferRelativeResize="0"/>
          <p:nvPr/>
        </p:nvPicPr>
        <p:blipFill rotWithShape="1">
          <a:blip r:embed="rId3">
            <a:alphaModFix/>
          </a:blip>
          <a:srcRect b="0" l="0" r="0" t="0"/>
          <a:stretch/>
        </p:blipFill>
        <p:spPr>
          <a:xfrm rot="-5400000">
            <a:off x="5746680" y="-5455638"/>
            <a:ext cx="6597037" cy="11155682"/>
          </a:xfrm>
          <a:prstGeom prst="rect">
            <a:avLst/>
          </a:prstGeom>
          <a:noFill/>
          <a:ln>
            <a:noFill/>
          </a:ln>
        </p:spPr>
      </p:pic>
      <p:sp>
        <p:nvSpPr>
          <p:cNvPr id="119" name="Google Shape;119;g1309a5d09a8_0_182"/>
          <p:cNvSpPr/>
          <p:nvPr/>
        </p:nvSpPr>
        <p:spPr>
          <a:xfrm>
            <a:off x="112543" y="1738996"/>
            <a:ext cx="3531000" cy="5071800"/>
          </a:xfrm>
          <a:prstGeom prst="rect">
            <a:avLst/>
          </a:prstGeom>
          <a:solidFill>
            <a:srgbClr val="B3C6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g1309a5d09a8_0_182"/>
          <p:cNvSpPr/>
          <p:nvPr/>
        </p:nvSpPr>
        <p:spPr>
          <a:xfrm>
            <a:off x="53926" y="0"/>
            <a:ext cx="12084000" cy="19413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121" name="Google Shape;121;g1309a5d09a8_0_182"/>
          <p:cNvPicPr preferRelativeResize="0"/>
          <p:nvPr/>
        </p:nvPicPr>
        <p:blipFill rotWithShape="1">
          <a:blip r:embed="rId4">
            <a:alphaModFix/>
          </a:blip>
          <a:srcRect b="0" l="0" r="0" t="0"/>
          <a:stretch/>
        </p:blipFill>
        <p:spPr>
          <a:xfrm>
            <a:off x="218102" y="-183580"/>
            <a:ext cx="3249256" cy="2324700"/>
          </a:xfrm>
          <a:prstGeom prst="rect">
            <a:avLst/>
          </a:prstGeom>
          <a:noFill/>
          <a:ln>
            <a:noFill/>
          </a:ln>
        </p:spPr>
      </p:pic>
      <p:pic>
        <p:nvPicPr>
          <p:cNvPr id="122" name="Google Shape;122;g1309a5d09a8_0_182"/>
          <p:cNvPicPr preferRelativeResize="0"/>
          <p:nvPr/>
        </p:nvPicPr>
        <p:blipFill rotWithShape="1">
          <a:blip r:embed="rId5">
            <a:alphaModFix/>
          </a:blip>
          <a:srcRect b="0" l="0" r="0" t="0"/>
          <a:stretch/>
        </p:blipFill>
        <p:spPr>
          <a:xfrm>
            <a:off x="1783250" y="-12"/>
            <a:ext cx="8496749" cy="1579925"/>
          </a:xfrm>
          <a:prstGeom prst="rect">
            <a:avLst/>
          </a:prstGeom>
          <a:noFill/>
          <a:ln>
            <a:noFill/>
          </a:ln>
        </p:spPr>
      </p:pic>
      <p:sp>
        <p:nvSpPr>
          <p:cNvPr id="123" name="Google Shape;123;g1309a5d09a8_0_182"/>
          <p:cNvSpPr txBox="1"/>
          <p:nvPr/>
        </p:nvSpPr>
        <p:spPr>
          <a:xfrm>
            <a:off x="3189125" y="1404650"/>
            <a:ext cx="5685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rgbClr val="2F5496"/>
                </a:solidFill>
                <a:latin typeface="Lobster"/>
                <a:ea typeface="Lobster"/>
                <a:cs typeface="Lobster"/>
                <a:sym typeface="Lobster"/>
              </a:rPr>
              <a:t>Social Emotional Development</a:t>
            </a:r>
            <a:endParaRPr b="0" i="0" sz="1400" u="none" cap="none" strike="noStrike">
              <a:solidFill>
                <a:srgbClr val="000000"/>
              </a:solidFill>
              <a:latin typeface="Lobster"/>
              <a:ea typeface="Lobster"/>
              <a:cs typeface="Lobster"/>
              <a:sym typeface="Lobster"/>
            </a:endParaRPr>
          </a:p>
        </p:txBody>
      </p:sp>
      <p:pic>
        <p:nvPicPr>
          <p:cNvPr id="124" name="Google Shape;124;g1309a5d09a8_0_182"/>
          <p:cNvPicPr preferRelativeResize="0"/>
          <p:nvPr/>
        </p:nvPicPr>
        <p:blipFill rotWithShape="1">
          <a:blip r:embed="rId6">
            <a:alphaModFix/>
          </a:blip>
          <a:srcRect b="40112" l="0" r="0" t="40189"/>
          <a:stretch/>
        </p:blipFill>
        <p:spPr>
          <a:xfrm>
            <a:off x="2902425" y="1"/>
            <a:ext cx="6387150" cy="705200"/>
          </a:xfrm>
          <a:prstGeom prst="rect">
            <a:avLst/>
          </a:prstGeom>
          <a:noFill/>
          <a:ln>
            <a:noFill/>
          </a:ln>
        </p:spPr>
      </p:pic>
      <p:sp>
        <p:nvSpPr>
          <p:cNvPr id="125" name="Google Shape;125;g1309a5d09a8_0_182"/>
          <p:cNvSpPr txBox="1"/>
          <p:nvPr/>
        </p:nvSpPr>
        <p:spPr>
          <a:xfrm>
            <a:off x="7464025" y="3246075"/>
            <a:ext cx="404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6" name="Google Shape;126;g1309a5d09a8_0_182"/>
          <p:cNvSpPr txBox="1"/>
          <p:nvPr/>
        </p:nvSpPr>
        <p:spPr>
          <a:xfrm>
            <a:off x="3643450" y="2722300"/>
            <a:ext cx="8404200" cy="4248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2200">
                <a:solidFill>
                  <a:srgbClr val="000000"/>
                </a:solidFill>
                <a:latin typeface="Calibri"/>
                <a:ea typeface="Calibri"/>
                <a:cs typeface="Calibri"/>
                <a:sym typeface="Calibri"/>
              </a:rPr>
              <a:t>Opening</a:t>
            </a:r>
            <a:r>
              <a:rPr b="1" i="0" lang="en-US" sz="2200" u="none" cap="none" strike="noStrike">
                <a:solidFill>
                  <a:srgbClr val="000000"/>
                </a:solidFill>
                <a:latin typeface="Calibri"/>
                <a:ea typeface="Calibri"/>
                <a:cs typeface="Calibri"/>
                <a:sym typeface="Calibri"/>
              </a:rPr>
              <a:t>: </a:t>
            </a:r>
            <a:r>
              <a:rPr i="0" lang="en-US" sz="2200" u="none" cap="none" strike="noStrike">
                <a:solidFill>
                  <a:srgbClr val="000000"/>
                </a:solidFill>
                <a:latin typeface="Calibri"/>
                <a:ea typeface="Calibri"/>
                <a:cs typeface="Calibri"/>
                <a:sym typeface="Calibri"/>
              </a:rPr>
              <a:t>Watch this video clip and prepare to discuss</a:t>
            </a:r>
            <a:endParaRPr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Char char="❏"/>
            </a:pPr>
            <a:r>
              <a:rPr lang="en-US" sz="2200" u="sng">
                <a:solidFill>
                  <a:schemeClr val="hlink"/>
                </a:solidFill>
                <a:latin typeface="Calibri"/>
                <a:ea typeface="Calibri"/>
                <a:cs typeface="Calibri"/>
                <a:sym typeface="Calibri"/>
                <a:hlinkClick r:id="rId7"/>
              </a:rPr>
              <a:t>Encanto: Young Mirabel</a:t>
            </a:r>
            <a:endParaRPr sz="2200">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200">
              <a:solidFill>
                <a:srgbClr val="000000"/>
              </a:solidFill>
              <a:latin typeface="Calibri"/>
              <a:ea typeface="Calibri"/>
              <a:cs typeface="Calibri"/>
              <a:sym typeface="Calibri"/>
            </a:endParaRPr>
          </a:p>
          <a:p>
            <a:pPr indent="0" lvl="0" marL="0" rtl="0" algn="l">
              <a:spcBef>
                <a:spcPts val="0"/>
              </a:spcBef>
              <a:spcAft>
                <a:spcPts val="0"/>
              </a:spcAft>
              <a:buNone/>
            </a:pPr>
            <a:r>
              <a:rPr b="1" lang="en-US" sz="2200">
                <a:solidFill>
                  <a:srgbClr val="000000"/>
                </a:solidFill>
                <a:latin typeface="Calibri"/>
                <a:ea typeface="Calibri"/>
                <a:cs typeface="Calibri"/>
                <a:sym typeface="Calibri"/>
              </a:rPr>
              <a:t>Discussion: </a:t>
            </a:r>
            <a:r>
              <a:rPr lang="en-US" sz="2200">
                <a:solidFill>
                  <a:srgbClr val="000000"/>
                </a:solidFill>
                <a:latin typeface="Calibri"/>
                <a:ea typeface="Calibri"/>
                <a:cs typeface="Calibri"/>
                <a:sym typeface="Calibri"/>
              </a:rPr>
              <a:t>In</a:t>
            </a:r>
            <a:r>
              <a:rPr lang="en-US" sz="2200">
                <a:latin typeface="Calibri"/>
                <a:ea typeface="Calibri"/>
                <a:cs typeface="Calibri"/>
                <a:sym typeface="Calibri"/>
              </a:rPr>
              <a:t> this clip, we see that young Mirabel does not get a “gift” like the rest of her family members and this makes her feel like she is not special. However, we have been learning that we all have something good to share with the world, even if we don’t know what it is yet! Today, we will begin thinking more about our own gifts by first figuring out our values, or what things are important to us.</a:t>
            </a:r>
            <a:endParaRPr sz="2200">
              <a:solidFill>
                <a:srgbClr val="000000"/>
              </a:solidFill>
              <a:latin typeface="Calibri"/>
              <a:ea typeface="Calibri"/>
              <a:cs typeface="Calibri"/>
              <a:sym typeface="Calibri"/>
            </a:endParaRPr>
          </a:p>
          <a:p>
            <a:pPr indent="0" lvl="0" marL="0" rtl="0" algn="l">
              <a:spcBef>
                <a:spcPts val="0"/>
              </a:spcBef>
              <a:spcAft>
                <a:spcPts val="0"/>
              </a:spcAft>
              <a:buNone/>
            </a:pPr>
            <a:r>
              <a:t/>
            </a:r>
            <a:endParaRPr sz="2200">
              <a:solidFill>
                <a:srgbClr val="000000"/>
              </a:solidFill>
              <a:latin typeface="Calibri"/>
              <a:ea typeface="Calibri"/>
              <a:cs typeface="Calibri"/>
              <a:sym typeface="Calibri"/>
            </a:endParaRPr>
          </a:p>
          <a:p>
            <a:pPr indent="0" lvl="0" marL="0" rtl="0" algn="l">
              <a:spcBef>
                <a:spcPts val="0"/>
              </a:spcBef>
              <a:spcAft>
                <a:spcPts val="0"/>
              </a:spcAft>
              <a:buNone/>
            </a:pPr>
            <a:r>
              <a:rPr b="1" lang="en-US" sz="2200">
                <a:solidFill>
                  <a:srgbClr val="000000"/>
                </a:solidFill>
                <a:latin typeface="Calibri"/>
                <a:ea typeface="Calibri"/>
                <a:cs typeface="Calibri"/>
                <a:sym typeface="Calibri"/>
              </a:rPr>
              <a:t>Activity: </a:t>
            </a:r>
            <a:r>
              <a:rPr lang="en-US" sz="2200">
                <a:latin typeface="Calibri"/>
                <a:ea typeface="Calibri"/>
                <a:cs typeface="Calibri"/>
                <a:sym typeface="Calibri"/>
              </a:rPr>
              <a:t>What things are most important to you? Why do you value these things?</a:t>
            </a:r>
            <a:endParaRPr b="0" i="0" sz="2200" u="none" cap="none" strike="noStrike">
              <a:solidFill>
                <a:srgbClr val="000000"/>
              </a:solidFill>
              <a:latin typeface="Calibri"/>
              <a:ea typeface="Calibri"/>
              <a:cs typeface="Calibri"/>
              <a:sym typeface="Calibri"/>
            </a:endParaRPr>
          </a:p>
        </p:txBody>
      </p:sp>
      <p:sp>
        <p:nvSpPr>
          <p:cNvPr id="127" name="Google Shape;127;g1309a5d09a8_0_182"/>
          <p:cNvSpPr txBox="1"/>
          <p:nvPr/>
        </p:nvSpPr>
        <p:spPr>
          <a:xfrm>
            <a:off x="3933025" y="2092269"/>
            <a:ext cx="4965000" cy="5274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None/>
            </a:pPr>
            <a:r>
              <a:rPr b="1" lang="en-US" sz="4250">
                <a:latin typeface="Montserrat"/>
                <a:ea typeface="Montserrat"/>
                <a:cs typeface="Montserrat"/>
                <a:sym typeface="Montserrat"/>
              </a:rPr>
              <a:t>We All Have Gifts</a:t>
            </a:r>
            <a:endParaRPr sz="2400">
              <a:solidFill>
                <a:srgbClr val="000000"/>
              </a:solidFill>
              <a:latin typeface="Calibri"/>
              <a:ea typeface="Calibri"/>
              <a:cs typeface="Calibri"/>
              <a:sym typeface="Calibri"/>
            </a:endParaRPr>
          </a:p>
        </p:txBody>
      </p:sp>
      <p:sp>
        <p:nvSpPr>
          <p:cNvPr id="128" name="Google Shape;128;g1309a5d09a8_0_182"/>
          <p:cNvSpPr txBox="1"/>
          <p:nvPr/>
        </p:nvSpPr>
        <p:spPr>
          <a:xfrm>
            <a:off x="167050" y="2276100"/>
            <a:ext cx="34764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US" sz="2000"/>
              <a:t>Wednes</a:t>
            </a:r>
            <a:r>
              <a:rPr b="0" i="0" lang="en-US" sz="2000" u="none" cap="none" strike="noStrike">
                <a:solidFill>
                  <a:srgbClr val="000000"/>
                </a:solidFill>
                <a:latin typeface="Arial"/>
                <a:ea typeface="Arial"/>
                <a:cs typeface="Arial"/>
                <a:sym typeface="Arial"/>
              </a:rPr>
              <a:t>day, </a:t>
            </a:r>
            <a:r>
              <a:rPr lang="en-US" sz="2000">
                <a:solidFill>
                  <a:srgbClr val="000000"/>
                </a:solidFill>
              </a:rPr>
              <a:t>June 2</a:t>
            </a:r>
            <a:r>
              <a:rPr lang="en-US" sz="2000"/>
              <a:t>9</a:t>
            </a:r>
            <a:r>
              <a:rPr lang="en-US" sz="2000">
                <a:solidFill>
                  <a:srgbClr val="000000"/>
                </a:solidFill>
              </a:rPr>
              <a:t>,</a:t>
            </a:r>
            <a:r>
              <a:rPr b="0" i="0" lang="en-US" sz="2000" u="none" cap="none" strike="noStrike">
                <a:solidFill>
                  <a:srgbClr val="000000"/>
                </a:solidFill>
                <a:latin typeface="Arial"/>
                <a:ea typeface="Arial"/>
                <a:cs typeface="Arial"/>
                <a:sym typeface="Arial"/>
              </a:rPr>
              <a:t> 2022</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29" name="Google Shape;129;g1309a5d09a8_0_182"/>
          <p:cNvPicPr preferRelativeResize="0"/>
          <p:nvPr/>
        </p:nvPicPr>
        <p:blipFill>
          <a:blip r:embed="rId8">
            <a:alphaModFix/>
          </a:blip>
          <a:stretch>
            <a:fillRect/>
          </a:stretch>
        </p:blipFill>
        <p:spPr>
          <a:xfrm>
            <a:off x="9127600" y="170550"/>
            <a:ext cx="2857500" cy="1600200"/>
          </a:xfrm>
          <a:prstGeom prst="rect">
            <a:avLst/>
          </a:prstGeom>
          <a:noFill/>
          <a:ln>
            <a:noFill/>
          </a:ln>
        </p:spPr>
      </p:pic>
      <p:pic>
        <p:nvPicPr>
          <p:cNvPr id="130" name="Google Shape;130;g1309a5d09a8_0_182"/>
          <p:cNvPicPr preferRelativeResize="0"/>
          <p:nvPr/>
        </p:nvPicPr>
        <p:blipFill>
          <a:blip r:embed="rId9">
            <a:alphaModFix/>
          </a:blip>
          <a:stretch>
            <a:fillRect/>
          </a:stretch>
        </p:blipFill>
        <p:spPr>
          <a:xfrm>
            <a:off x="326675" y="3119075"/>
            <a:ext cx="3157150" cy="3157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alpha val="72550"/>
          </a:srgbClr>
        </a:solidFill>
      </p:bgPr>
    </p:bg>
    <p:spTree>
      <p:nvGrpSpPr>
        <p:cNvPr id="134" name="Shape 134"/>
        <p:cNvGrpSpPr/>
        <p:nvPr/>
      </p:nvGrpSpPr>
      <p:grpSpPr>
        <a:xfrm>
          <a:off x="0" y="0"/>
          <a:ext cx="0" cy="0"/>
          <a:chOff x="0" y="0"/>
          <a:chExt cx="0" cy="0"/>
        </a:xfrm>
      </p:grpSpPr>
      <p:pic>
        <p:nvPicPr>
          <p:cNvPr descr="Shape&#10;&#10;Description automatically generated with low confidence" id="135" name="Google Shape;135;g1309a5d09a8_0_198"/>
          <p:cNvPicPr preferRelativeResize="0"/>
          <p:nvPr/>
        </p:nvPicPr>
        <p:blipFill rotWithShape="1">
          <a:blip r:embed="rId3">
            <a:alphaModFix/>
          </a:blip>
          <a:srcRect b="0" l="0" r="0" t="0"/>
          <a:stretch/>
        </p:blipFill>
        <p:spPr>
          <a:xfrm rot="-5400000">
            <a:off x="5746680" y="-5455638"/>
            <a:ext cx="6597037" cy="11155682"/>
          </a:xfrm>
          <a:prstGeom prst="rect">
            <a:avLst/>
          </a:prstGeom>
          <a:noFill/>
          <a:ln>
            <a:noFill/>
          </a:ln>
        </p:spPr>
      </p:pic>
      <p:sp>
        <p:nvSpPr>
          <p:cNvPr id="136" name="Google Shape;136;g1309a5d09a8_0_198"/>
          <p:cNvSpPr/>
          <p:nvPr/>
        </p:nvSpPr>
        <p:spPr>
          <a:xfrm>
            <a:off x="112543" y="1738996"/>
            <a:ext cx="3531000" cy="5071800"/>
          </a:xfrm>
          <a:prstGeom prst="rect">
            <a:avLst/>
          </a:prstGeom>
          <a:solidFill>
            <a:srgbClr val="B3C6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g1309a5d09a8_0_198"/>
          <p:cNvSpPr/>
          <p:nvPr/>
        </p:nvSpPr>
        <p:spPr>
          <a:xfrm>
            <a:off x="53926" y="0"/>
            <a:ext cx="12084000" cy="19413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138" name="Google Shape;138;g1309a5d09a8_0_198"/>
          <p:cNvPicPr preferRelativeResize="0"/>
          <p:nvPr/>
        </p:nvPicPr>
        <p:blipFill rotWithShape="1">
          <a:blip r:embed="rId4">
            <a:alphaModFix/>
          </a:blip>
          <a:srcRect b="0" l="0" r="0" t="0"/>
          <a:stretch/>
        </p:blipFill>
        <p:spPr>
          <a:xfrm>
            <a:off x="218102" y="-183580"/>
            <a:ext cx="3249256" cy="2324700"/>
          </a:xfrm>
          <a:prstGeom prst="rect">
            <a:avLst/>
          </a:prstGeom>
          <a:noFill/>
          <a:ln>
            <a:noFill/>
          </a:ln>
        </p:spPr>
      </p:pic>
      <p:pic>
        <p:nvPicPr>
          <p:cNvPr id="139" name="Google Shape;139;g1309a5d09a8_0_198"/>
          <p:cNvPicPr preferRelativeResize="0"/>
          <p:nvPr/>
        </p:nvPicPr>
        <p:blipFill rotWithShape="1">
          <a:blip r:embed="rId5">
            <a:alphaModFix/>
          </a:blip>
          <a:srcRect b="0" l="0" r="0" t="0"/>
          <a:stretch/>
        </p:blipFill>
        <p:spPr>
          <a:xfrm>
            <a:off x="1783250" y="-12"/>
            <a:ext cx="8496749" cy="1579925"/>
          </a:xfrm>
          <a:prstGeom prst="rect">
            <a:avLst/>
          </a:prstGeom>
          <a:noFill/>
          <a:ln>
            <a:noFill/>
          </a:ln>
        </p:spPr>
      </p:pic>
      <p:sp>
        <p:nvSpPr>
          <p:cNvPr id="140" name="Google Shape;140;g1309a5d09a8_0_198"/>
          <p:cNvSpPr txBox="1"/>
          <p:nvPr/>
        </p:nvSpPr>
        <p:spPr>
          <a:xfrm>
            <a:off x="3189125" y="1404650"/>
            <a:ext cx="5685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rgbClr val="2F5496"/>
                </a:solidFill>
                <a:latin typeface="Lobster"/>
                <a:ea typeface="Lobster"/>
                <a:cs typeface="Lobster"/>
                <a:sym typeface="Lobster"/>
              </a:rPr>
              <a:t>Social Emotional Development</a:t>
            </a:r>
            <a:endParaRPr b="0" i="0" sz="1400" u="none" cap="none" strike="noStrike">
              <a:solidFill>
                <a:srgbClr val="000000"/>
              </a:solidFill>
              <a:latin typeface="Lobster"/>
              <a:ea typeface="Lobster"/>
              <a:cs typeface="Lobster"/>
              <a:sym typeface="Lobster"/>
            </a:endParaRPr>
          </a:p>
        </p:txBody>
      </p:sp>
      <p:pic>
        <p:nvPicPr>
          <p:cNvPr id="141" name="Google Shape;141;g1309a5d09a8_0_198"/>
          <p:cNvPicPr preferRelativeResize="0"/>
          <p:nvPr/>
        </p:nvPicPr>
        <p:blipFill rotWithShape="1">
          <a:blip r:embed="rId6">
            <a:alphaModFix/>
          </a:blip>
          <a:srcRect b="40112" l="0" r="0" t="40189"/>
          <a:stretch/>
        </p:blipFill>
        <p:spPr>
          <a:xfrm>
            <a:off x="2902425" y="1"/>
            <a:ext cx="6387150" cy="705200"/>
          </a:xfrm>
          <a:prstGeom prst="rect">
            <a:avLst/>
          </a:prstGeom>
          <a:noFill/>
          <a:ln>
            <a:noFill/>
          </a:ln>
        </p:spPr>
      </p:pic>
      <p:sp>
        <p:nvSpPr>
          <p:cNvPr id="142" name="Google Shape;142;g1309a5d09a8_0_198"/>
          <p:cNvSpPr txBox="1"/>
          <p:nvPr/>
        </p:nvSpPr>
        <p:spPr>
          <a:xfrm>
            <a:off x="7464025" y="3246075"/>
            <a:ext cx="404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43" name="Google Shape;143;g1309a5d09a8_0_198"/>
          <p:cNvSpPr txBox="1"/>
          <p:nvPr/>
        </p:nvSpPr>
        <p:spPr>
          <a:xfrm>
            <a:off x="3733875" y="2795900"/>
            <a:ext cx="84042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2400">
                <a:solidFill>
                  <a:srgbClr val="000000"/>
                </a:solidFill>
                <a:latin typeface="Calibri"/>
                <a:ea typeface="Calibri"/>
                <a:cs typeface="Calibri"/>
                <a:sym typeface="Calibri"/>
              </a:rPr>
              <a:t>Opening</a:t>
            </a:r>
            <a:r>
              <a:rPr b="1"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Understanding our values, or what is important to us, can help us learn more about our own gifts and how we can make our communities better. Today we will continue learning about our values and how they help us understand our gifts.</a:t>
            </a:r>
            <a:endParaRPr sz="2400">
              <a:solidFill>
                <a:srgbClr val="000000"/>
              </a:solidFill>
              <a:latin typeface="Calibri"/>
              <a:ea typeface="Calibri"/>
              <a:cs typeface="Calibri"/>
              <a:sym typeface="Calibri"/>
            </a:endParaRPr>
          </a:p>
          <a:p>
            <a:pPr indent="0" lvl="0" marL="0" rtl="0" algn="l">
              <a:spcBef>
                <a:spcPts val="0"/>
              </a:spcBef>
              <a:spcAft>
                <a:spcPts val="0"/>
              </a:spcAft>
              <a:buNone/>
            </a:pPr>
            <a:r>
              <a:t/>
            </a:r>
            <a:endParaRPr sz="2400">
              <a:solidFill>
                <a:srgbClr val="000000"/>
              </a:solidFill>
              <a:latin typeface="Calibri"/>
              <a:ea typeface="Calibri"/>
              <a:cs typeface="Calibri"/>
              <a:sym typeface="Calibri"/>
            </a:endParaRPr>
          </a:p>
          <a:p>
            <a:pPr indent="0" lvl="0" marL="0" rtl="0" algn="l">
              <a:spcBef>
                <a:spcPts val="0"/>
              </a:spcBef>
              <a:spcAft>
                <a:spcPts val="0"/>
              </a:spcAft>
              <a:buNone/>
            </a:pPr>
            <a:r>
              <a:rPr b="1" lang="en-US" sz="2400">
                <a:solidFill>
                  <a:srgbClr val="000000"/>
                </a:solidFill>
                <a:latin typeface="Calibri"/>
                <a:ea typeface="Calibri"/>
                <a:cs typeface="Calibri"/>
                <a:sym typeface="Calibri"/>
              </a:rPr>
              <a:t>Activity: </a:t>
            </a:r>
            <a:r>
              <a:rPr lang="en-US" sz="2400">
                <a:solidFill>
                  <a:srgbClr val="000000"/>
                </a:solidFill>
                <a:latin typeface="Calibri"/>
                <a:ea typeface="Calibri"/>
                <a:cs typeface="Calibri"/>
                <a:sym typeface="Calibri"/>
              </a:rPr>
              <a:t>Values</a:t>
            </a:r>
            <a:r>
              <a:rPr lang="en-US" sz="2400">
                <a:latin typeface="Calibri"/>
                <a:ea typeface="Calibri"/>
                <a:cs typeface="Calibri"/>
                <a:sym typeface="Calibri"/>
              </a:rPr>
              <a:t>-What is important to me?</a:t>
            </a:r>
            <a:endParaRPr sz="24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2400" u="none" cap="none" strike="noStrike">
              <a:solidFill>
                <a:srgbClr val="000000"/>
              </a:solidFill>
              <a:latin typeface="Calibri"/>
              <a:ea typeface="Calibri"/>
              <a:cs typeface="Calibri"/>
              <a:sym typeface="Calibri"/>
            </a:endParaRPr>
          </a:p>
        </p:txBody>
      </p:sp>
      <p:sp>
        <p:nvSpPr>
          <p:cNvPr id="144" name="Google Shape;144;g1309a5d09a8_0_198"/>
          <p:cNvSpPr txBox="1"/>
          <p:nvPr/>
        </p:nvSpPr>
        <p:spPr>
          <a:xfrm>
            <a:off x="167050" y="2276100"/>
            <a:ext cx="34764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US" sz="2000"/>
              <a:t>Thurs</a:t>
            </a:r>
            <a:r>
              <a:rPr b="0" i="0" lang="en-US" sz="2000" u="none" cap="none" strike="noStrike">
                <a:solidFill>
                  <a:srgbClr val="000000"/>
                </a:solidFill>
                <a:latin typeface="Arial"/>
                <a:ea typeface="Arial"/>
                <a:cs typeface="Arial"/>
                <a:sym typeface="Arial"/>
              </a:rPr>
              <a:t>day, </a:t>
            </a:r>
            <a:r>
              <a:rPr lang="en-US" sz="2000">
                <a:solidFill>
                  <a:srgbClr val="000000"/>
                </a:solidFill>
              </a:rPr>
              <a:t>June </a:t>
            </a:r>
            <a:r>
              <a:rPr lang="en-US" sz="2000"/>
              <a:t>30</a:t>
            </a:r>
            <a:r>
              <a:rPr lang="en-US" sz="2000">
                <a:solidFill>
                  <a:srgbClr val="000000"/>
                </a:solidFill>
              </a:rPr>
              <a:t>,</a:t>
            </a:r>
            <a:r>
              <a:rPr b="0" i="0" lang="en-US" sz="2000" u="none" cap="none" strike="noStrike">
                <a:solidFill>
                  <a:srgbClr val="000000"/>
                </a:solidFill>
                <a:latin typeface="Arial"/>
                <a:ea typeface="Arial"/>
                <a:cs typeface="Arial"/>
                <a:sym typeface="Arial"/>
              </a:rPr>
              <a:t> 2022</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45" name="Google Shape;145;g1309a5d09a8_0_198"/>
          <p:cNvPicPr preferRelativeResize="0"/>
          <p:nvPr/>
        </p:nvPicPr>
        <p:blipFill>
          <a:blip r:embed="rId7">
            <a:alphaModFix/>
          </a:blip>
          <a:stretch>
            <a:fillRect/>
          </a:stretch>
        </p:blipFill>
        <p:spPr>
          <a:xfrm>
            <a:off x="9092325" y="170550"/>
            <a:ext cx="2857500" cy="1600200"/>
          </a:xfrm>
          <a:prstGeom prst="rect">
            <a:avLst/>
          </a:prstGeom>
          <a:noFill/>
          <a:ln>
            <a:noFill/>
          </a:ln>
        </p:spPr>
      </p:pic>
      <p:sp>
        <p:nvSpPr>
          <p:cNvPr id="146" name="Google Shape;146;g1309a5d09a8_0_198"/>
          <p:cNvSpPr txBox="1"/>
          <p:nvPr/>
        </p:nvSpPr>
        <p:spPr>
          <a:xfrm>
            <a:off x="3733875" y="2129082"/>
            <a:ext cx="4965000" cy="527400"/>
          </a:xfrm>
          <a:prstGeom prst="rect">
            <a:avLst/>
          </a:prstGeom>
          <a:noFill/>
          <a:ln>
            <a:noFill/>
          </a:ln>
        </p:spPr>
        <p:txBody>
          <a:bodyPr anchorCtr="0" anchor="t" bIns="45700" lIns="91425" spcFirstLastPara="1" rIns="91425" wrap="square" tIns="45700">
            <a:normAutofit fontScale="70000" lnSpcReduction="10000"/>
          </a:bodyPr>
          <a:lstStyle/>
          <a:p>
            <a:pPr indent="0" lvl="0" marL="0" rtl="0" algn="l">
              <a:spcBef>
                <a:spcPts val="0"/>
              </a:spcBef>
              <a:spcAft>
                <a:spcPts val="0"/>
              </a:spcAft>
              <a:buNone/>
            </a:pPr>
            <a:r>
              <a:rPr b="1" lang="en-US" sz="4250">
                <a:latin typeface="Montserrat"/>
                <a:ea typeface="Montserrat"/>
                <a:cs typeface="Montserrat"/>
                <a:sym typeface="Montserrat"/>
              </a:rPr>
              <a:t>We All Have Gifts Part 2</a:t>
            </a:r>
            <a:endParaRPr sz="2400">
              <a:solidFill>
                <a:srgbClr val="000000"/>
              </a:solidFill>
              <a:latin typeface="Calibri"/>
              <a:ea typeface="Calibri"/>
              <a:cs typeface="Calibri"/>
              <a:sym typeface="Calibri"/>
            </a:endParaRPr>
          </a:p>
        </p:txBody>
      </p:sp>
      <p:pic>
        <p:nvPicPr>
          <p:cNvPr id="147" name="Google Shape;147;g1309a5d09a8_0_198"/>
          <p:cNvPicPr preferRelativeResize="0"/>
          <p:nvPr/>
        </p:nvPicPr>
        <p:blipFill>
          <a:blip r:embed="rId8">
            <a:alphaModFix/>
          </a:blip>
          <a:stretch>
            <a:fillRect/>
          </a:stretch>
        </p:blipFill>
        <p:spPr>
          <a:xfrm>
            <a:off x="476500" y="3119081"/>
            <a:ext cx="2857500" cy="34598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g1309a5d09a8_0_214"/>
          <p:cNvPicPr preferRelativeResize="0"/>
          <p:nvPr/>
        </p:nvPicPr>
        <p:blipFill>
          <a:blip r:embed="rId3">
            <a:alphaModFix/>
          </a:blip>
          <a:stretch>
            <a:fillRect/>
          </a:stretch>
        </p:blipFill>
        <p:spPr>
          <a:xfrm>
            <a:off x="3307344" y="0"/>
            <a:ext cx="5577305"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g1309a5d09a8_0_218"/>
          <p:cNvPicPr preferRelativeResize="0"/>
          <p:nvPr/>
        </p:nvPicPr>
        <p:blipFill>
          <a:blip r:embed="rId3">
            <a:alphaModFix/>
          </a:blip>
          <a:stretch>
            <a:fillRect/>
          </a:stretch>
        </p:blipFill>
        <p:spPr>
          <a:xfrm>
            <a:off x="3275825" y="0"/>
            <a:ext cx="5640342"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alpha val="72550"/>
          </a:srgbClr>
        </a:solidFill>
      </p:bgPr>
    </p:bg>
    <p:spTree>
      <p:nvGrpSpPr>
        <p:cNvPr id="161" name="Shape 161"/>
        <p:cNvGrpSpPr/>
        <p:nvPr/>
      </p:nvGrpSpPr>
      <p:grpSpPr>
        <a:xfrm>
          <a:off x="0" y="0"/>
          <a:ext cx="0" cy="0"/>
          <a:chOff x="0" y="0"/>
          <a:chExt cx="0" cy="0"/>
        </a:xfrm>
      </p:grpSpPr>
      <p:pic>
        <p:nvPicPr>
          <p:cNvPr descr="Shape&#10;&#10;Description automatically generated with low confidence" id="162" name="Google Shape;162;g12e708ff921_0_0"/>
          <p:cNvPicPr preferRelativeResize="0"/>
          <p:nvPr/>
        </p:nvPicPr>
        <p:blipFill rotWithShape="1">
          <a:blip r:embed="rId3">
            <a:alphaModFix/>
          </a:blip>
          <a:srcRect b="0" l="0" r="0" t="0"/>
          <a:stretch/>
        </p:blipFill>
        <p:spPr>
          <a:xfrm rot="-5400000">
            <a:off x="5746680" y="-5455638"/>
            <a:ext cx="6597037" cy="11155682"/>
          </a:xfrm>
          <a:prstGeom prst="rect">
            <a:avLst/>
          </a:prstGeom>
          <a:noFill/>
          <a:ln>
            <a:noFill/>
          </a:ln>
        </p:spPr>
      </p:pic>
      <p:sp>
        <p:nvSpPr>
          <p:cNvPr id="163" name="Google Shape;163;g12e708ff921_0_0"/>
          <p:cNvSpPr/>
          <p:nvPr/>
        </p:nvSpPr>
        <p:spPr>
          <a:xfrm>
            <a:off x="112543" y="1738996"/>
            <a:ext cx="3531000" cy="5071800"/>
          </a:xfrm>
          <a:prstGeom prst="rect">
            <a:avLst/>
          </a:prstGeom>
          <a:solidFill>
            <a:srgbClr val="B3C6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g12e708ff921_0_0"/>
          <p:cNvSpPr/>
          <p:nvPr/>
        </p:nvSpPr>
        <p:spPr>
          <a:xfrm>
            <a:off x="53926" y="0"/>
            <a:ext cx="12084000" cy="19413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165" name="Google Shape;165;g12e708ff921_0_0"/>
          <p:cNvPicPr preferRelativeResize="0"/>
          <p:nvPr/>
        </p:nvPicPr>
        <p:blipFill rotWithShape="1">
          <a:blip r:embed="rId4">
            <a:alphaModFix/>
          </a:blip>
          <a:srcRect b="0" l="0" r="0" t="0"/>
          <a:stretch/>
        </p:blipFill>
        <p:spPr>
          <a:xfrm>
            <a:off x="218102" y="-183580"/>
            <a:ext cx="3249256" cy="2324700"/>
          </a:xfrm>
          <a:prstGeom prst="rect">
            <a:avLst/>
          </a:prstGeom>
          <a:noFill/>
          <a:ln>
            <a:noFill/>
          </a:ln>
        </p:spPr>
      </p:pic>
      <p:pic>
        <p:nvPicPr>
          <p:cNvPr id="166" name="Google Shape;166;g12e708ff921_0_0"/>
          <p:cNvPicPr preferRelativeResize="0"/>
          <p:nvPr/>
        </p:nvPicPr>
        <p:blipFill rotWithShape="1">
          <a:blip r:embed="rId5">
            <a:alphaModFix/>
          </a:blip>
          <a:srcRect b="0" l="0" r="0" t="0"/>
          <a:stretch/>
        </p:blipFill>
        <p:spPr>
          <a:xfrm>
            <a:off x="1783250" y="-12"/>
            <a:ext cx="8496749" cy="1579925"/>
          </a:xfrm>
          <a:prstGeom prst="rect">
            <a:avLst/>
          </a:prstGeom>
          <a:noFill/>
          <a:ln>
            <a:noFill/>
          </a:ln>
        </p:spPr>
      </p:pic>
      <p:sp>
        <p:nvSpPr>
          <p:cNvPr id="167" name="Google Shape;167;g12e708ff921_0_0"/>
          <p:cNvSpPr txBox="1"/>
          <p:nvPr/>
        </p:nvSpPr>
        <p:spPr>
          <a:xfrm>
            <a:off x="3189125" y="1404650"/>
            <a:ext cx="5685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rgbClr val="2F5496"/>
                </a:solidFill>
                <a:latin typeface="Lobster"/>
                <a:ea typeface="Lobster"/>
                <a:cs typeface="Lobster"/>
                <a:sym typeface="Lobster"/>
              </a:rPr>
              <a:t>Social Emotional Development</a:t>
            </a:r>
            <a:endParaRPr b="0" i="0" sz="1400" u="none" cap="none" strike="noStrike">
              <a:solidFill>
                <a:srgbClr val="000000"/>
              </a:solidFill>
              <a:latin typeface="Lobster"/>
              <a:ea typeface="Lobster"/>
              <a:cs typeface="Lobster"/>
              <a:sym typeface="Lobster"/>
            </a:endParaRPr>
          </a:p>
        </p:txBody>
      </p:sp>
      <p:pic>
        <p:nvPicPr>
          <p:cNvPr id="168" name="Google Shape;168;g12e708ff921_0_0"/>
          <p:cNvPicPr preferRelativeResize="0"/>
          <p:nvPr/>
        </p:nvPicPr>
        <p:blipFill rotWithShape="1">
          <a:blip r:embed="rId6">
            <a:alphaModFix/>
          </a:blip>
          <a:srcRect b="40112" l="0" r="0" t="40189"/>
          <a:stretch/>
        </p:blipFill>
        <p:spPr>
          <a:xfrm>
            <a:off x="2902425" y="1"/>
            <a:ext cx="6387150" cy="705200"/>
          </a:xfrm>
          <a:prstGeom prst="rect">
            <a:avLst/>
          </a:prstGeom>
          <a:noFill/>
          <a:ln>
            <a:noFill/>
          </a:ln>
        </p:spPr>
      </p:pic>
      <p:sp>
        <p:nvSpPr>
          <p:cNvPr id="169" name="Google Shape;169;g12e708ff921_0_0"/>
          <p:cNvSpPr txBox="1"/>
          <p:nvPr/>
        </p:nvSpPr>
        <p:spPr>
          <a:xfrm>
            <a:off x="7464025" y="3246075"/>
            <a:ext cx="404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0" name="Google Shape;170;g12e708ff921_0_0"/>
          <p:cNvSpPr txBox="1"/>
          <p:nvPr/>
        </p:nvSpPr>
        <p:spPr>
          <a:xfrm>
            <a:off x="3733875" y="2795900"/>
            <a:ext cx="84042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2400">
                <a:solidFill>
                  <a:srgbClr val="000000"/>
                </a:solidFill>
                <a:latin typeface="Calibri"/>
                <a:ea typeface="Calibri"/>
                <a:cs typeface="Calibri"/>
                <a:sym typeface="Calibri"/>
              </a:rPr>
              <a:t>Opening</a:t>
            </a:r>
            <a:r>
              <a:rPr b="1" i="0" lang="en-US" sz="2400" u="none" cap="none" strike="noStrike">
                <a:solidFill>
                  <a:srgbClr val="000000"/>
                </a:solidFill>
                <a:latin typeface="Calibri"/>
                <a:ea typeface="Calibri"/>
                <a:cs typeface="Calibri"/>
                <a:sym typeface="Calibri"/>
              </a:rPr>
              <a:t>: </a:t>
            </a:r>
            <a:r>
              <a:rPr i="0" lang="en-US" sz="2400" u="none" cap="none" strike="noStrike">
                <a:solidFill>
                  <a:srgbClr val="000000"/>
                </a:solidFill>
                <a:latin typeface="Calibri"/>
                <a:ea typeface="Calibri"/>
                <a:cs typeface="Calibri"/>
                <a:sym typeface="Calibri"/>
              </a:rPr>
              <a:t>Watch this video clip and prepare to discuss John Le</a:t>
            </a:r>
            <a:r>
              <a:rPr lang="en-US" sz="2400">
                <a:latin typeface="Calibri"/>
                <a:ea typeface="Calibri"/>
                <a:cs typeface="Calibri"/>
                <a:sym typeface="Calibri"/>
              </a:rPr>
              <a:t>wis and how he used his gifts to help his community.</a:t>
            </a:r>
            <a:endParaRPr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lang="en-US" sz="2400" u="sng">
                <a:solidFill>
                  <a:schemeClr val="hlink"/>
                </a:solidFill>
                <a:latin typeface="Calibri"/>
                <a:ea typeface="Calibri"/>
                <a:cs typeface="Calibri"/>
                <a:sym typeface="Calibri"/>
                <a:hlinkClick r:id="rId7"/>
              </a:rPr>
              <a:t>Facts About John Lewis</a:t>
            </a:r>
            <a:endParaRPr sz="2400">
              <a:latin typeface="Calibri"/>
              <a:ea typeface="Calibri"/>
              <a:cs typeface="Calibri"/>
              <a:sym typeface="Calibri"/>
            </a:endParaRPr>
          </a:p>
          <a:p>
            <a:pPr indent="0" lvl="0" marL="457200" marR="0" rtl="0" algn="l">
              <a:lnSpc>
                <a:spcPct val="100000"/>
              </a:lnSpc>
              <a:spcBef>
                <a:spcPts val="0"/>
              </a:spcBef>
              <a:spcAft>
                <a:spcPts val="0"/>
              </a:spcAft>
              <a:buNone/>
            </a:pPr>
            <a:r>
              <a:t/>
            </a:r>
            <a:endParaRPr sz="2400">
              <a:solidFill>
                <a:srgbClr val="000000"/>
              </a:solidFill>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US" sz="2400">
                <a:solidFill>
                  <a:srgbClr val="000000"/>
                </a:solidFill>
                <a:latin typeface="Calibri"/>
                <a:ea typeface="Calibri"/>
                <a:cs typeface="Calibri"/>
                <a:sym typeface="Calibri"/>
              </a:rPr>
              <a:t>Discussion: </a:t>
            </a:r>
            <a:r>
              <a:rPr lang="en-US" sz="2400">
                <a:latin typeface="Calibri"/>
                <a:ea typeface="Calibri"/>
                <a:cs typeface="Calibri"/>
                <a:sym typeface="Calibri"/>
              </a:rPr>
              <a:t>This week we talked about how we all have gifts, and we just saw how John Lewis used some of his gifts to help his community. What are some ways you can use your gifts to help your community?</a:t>
            </a:r>
            <a:endParaRPr sz="24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2400" u="none" cap="none" strike="noStrike">
              <a:solidFill>
                <a:srgbClr val="000000"/>
              </a:solidFill>
              <a:latin typeface="Calibri"/>
              <a:ea typeface="Calibri"/>
              <a:cs typeface="Calibri"/>
              <a:sym typeface="Calibri"/>
            </a:endParaRPr>
          </a:p>
        </p:txBody>
      </p:sp>
      <p:sp>
        <p:nvSpPr>
          <p:cNvPr id="171" name="Google Shape;171;g12e708ff921_0_0"/>
          <p:cNvSpPr txBox="1"/>
          <p:nvPr/>
        </p:nvSpPr>
        <p:spPr>
          <a:xfrm>
            <a:off x="3643550" y="2192675"/>
            <a:ext cx="7710000" cy="4002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605"/>
              <a:buNone/>
            </a:pPr>
            <a:r>
              <a:rPr b="1" lang="en-US" sz="1937">
                <a:latin typeface="Montserrat"/>
                <a:ea typeface="Montserrat"/>
                <a:cs typeface="Montserrat"/>
                <a:sym typeface="Montserrat"/>
              </a:rPr>
              <a:t>Community Friday: What can you do for your community?</a:t>
            </a:r>
            <a:endParaRPr sz="920">
              <a:solidFill>
                <a:srgbClr val="000000"/>
              </a:solidFill>
              <a:latin typeface="Calibri"/>
              <a:ea typeface="Calibri"/>
              <a:cs typeface="Calibri"/>
              <a:sym typeface="Calibri"/>
            </a:endParaRPr>
          </a:p>
        </p:txBody>
      </p:sp>
      <p:sp>
        <p:nvSpPr>
          <p:cNvPr id="172" name="Google Shape;172;g12e708ff921_0_0"/>
          <p:cNvSpPr txBox="1"/>
          <p:nvPr/>
        </p:nvSpPr>
        <p:spPr>
          <a:xfrm>
            <a:off x="167050" y="2276100"/>
            <a:ext cx="34764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US" sz="2000"/>
              <a:t>Fri</a:t>
            </a:r>
            <a:r>
              <a:rPr b="0" i="0" lang="en-US" sz="2000" u="none" cap="none" strike="noStrike">
                <a:solidFill>
                  <a:srgbClr val="000000"/>
                </a:solidFill>
                <a:latin typeface="Arial"/>
                <a:ea typeface="Arial"/>
                <a:cs typeface="Arial"/>
                <a:sym typeface="Arial"/>
              </a:rPr>
              <a:t>day, </a:t>
            </a:r>
            <a:r>
              <a:rPr lang="en-US" sz="2000">
                <a:solidFill>
                  <a:srgbClr val="000000"/>
                </a:solidFill>
              </a:rPr>
              <a:t>Ju</a:t>
            </a:r>
            <a:r>
              <a:rPr lang="en-US" sz="2000"/>
              <a:t>ly</a:t>
            </a:r>
            <a:r>
              <a:rPr lang="en-US" sz="2000">
                <a:solidFill>
                  <a:srgbClr val="000000"/>
                </a:solidFill>
              </a:rPr>
              <a:t> </a:t>
            </a:r>
            <a:r>
              <a:rPr lang="en-US" sz="2000"/>
              <a:t>1</a:t>
            </a:r>
            <a:r>
              <a:rPr lang="en-US" sz="2000">
                <a:solidFill>
                  <a:srgbClr val="000000"/>
                </a:solidFill>
              </a:rPr>
              <a:t>,</a:t>
            </a:r>
            <a:r>
              <a:rPr b="0" i="0" lang="en-US" sz="2000" u="none" cap="none" strike="noStrike">
                <a:solidFill>
                  <a:srgbClr val="000000"/>
                </a:solidFill>
                <a:latin typeface="Arial"/>
                <a:ea typeface="Arial"/>
                <a:cs typeface="Arial"/>
                <a:sym typeface="Arial"/>
              </a:rPr>
              <a:t> 2022</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73" name="Google Shape;173;g12e708ff921_0_0"/>
          <p:cNvPicPr preferRelativeResize="0"/>
          <p:nvPr/>
        </p:nvPicPr>
        <p:blipFill>
          <a:blip r:embed="rId8">
            <a:alphaModFix/>
          </a:blip>
          <a:stretch>
            <a:fillRect/>
          </a:stretch>
        </p:blipFill>
        <p:spPr>
          <a:xfrm>
            <a:off x="9145225" y="178675"/>
            <a:ext cx="2857500" cy="1600200"/>
          </a:xfrm>
          <a:prstGeom prst="rect">
            <a:avLst/>
          </a:prstGeom>
          <a:noFill/>
          <a:ln>
            <a:noFill/>
          </a:ln>
        </p:spPr>
      </p:pic>
      <p:pic>
        <p:nvPicPr>
          <p:cNvPr id="174" name="Google Shape;174;g12e708ff921_0_0"/>
          <p:cNvPicPr preferRelativeResize="0"/>
          <p:nvPr/>
        </p:nvPicPr>
        <p:blipFill>
          <a:blip r:embed="rId9">
            <a:alphaModFix/>
          </a:blip>
          <a:stretch>
            <a:fillRect/>
          </a:stretch>
        </p:blipFill>
        <p:spPr>
          <a:xfrm>
            <a:off x="172800" y="3863324"/>
            <a:ext cx="3339852" cy="1876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2022-02-25T21:05:21Z</dcterms:created>
  <dc:creator>re.birth.6528@gmail.com</dc:creator>
</cp:coreProperties>
</file>